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54"/>
  </p:notesMasterIdLst>
  <p:handoutMasterIdLst>
    <p:handoutMasterId r:id="rId55"/>
  </p:handoutMasterIdLst>
  <p:sldIdLst>
    <p:sldId id="256" r:id="rId2"/>
    <p:sldId id="357" r:id="rId3"/>
    <p:sldId id="261" r:id="rId4"/>
    <p:sldId id="265" r:id="rId5"/>
    <p:sldId id="267" r:id="rId6"/>
    <p:sldId id="281" r:id="rId7"/>
    <p:sldId id="338" r:id="rId8"/>
    <p:sldId id="282" r:id="rId9"/>
    <p:sldId id="283" r:id="rId10"/>
    <p:sldId id="289" r:id="rId11"/>
    <p:sldId id="345" r:id="rId12"/>
    <p:sldId id="346" r:id="rId13"/>
    <p:sldId id="347" r:id="rId14"/>
    <p:sldId id="259" r:id="rId15"/>
    <p:sldId id="300" r:id="rId16"/>
    <p:sldId id="308" r:id="rId17"/>
    <p:sldId id="310" r:id="rId18"/>
    <p:sldId id="309" r:id="rId19"/>
    <p:sldId id="330" r:id="rId20"/>
    <p:sldId id="285" r:id="rId21"/>
    <p:sldId id="312" r:id="rId22"/>
    <p:sldId id="301" r:id="rId23"/>
    <p:sldId id="303" r:id="rId24"/>
    <p:sldId id="304" r:id="rId25"/>
    <p:sldId id="305" r:id="rId26"/>
    <p:sldId id="306" r:id="rId27"/>
    <p:sldId id="311" r:id="rId28"/>
    <p:sldId id="313" r:id="rId29"/>
    <p:sldId id="314" r:id="rId30"/>
    <p:sldId id="260" r:id="rId31"/>
    <p:sldId id="337" r:id="rId32"/>
    <p:sldId id="286" r:id="rId33"/>
    <p:sldId id="287" r:id="rId34"/>
    <p:sldId id="316" r:id="rId35"/>
    <p:sldId id="315" r:id="rId36"/>
    <p:sldId id="317" r:id="rId37"/>
    <p:sldId id="318" r:id="rId38"/>
    <p:sldId id="319" r:id="rId39"/>
    <p:sldId id="329" r:id="rId40"/>
    <p:sldId id="331" r:id="rId41"/>
    <p:sldId id="332" r:id="rId42"/>
    <p:sldId id="333" r:id="rId43"/>
    <p:sldId id="348" r:id="rId44"/>
    <p:sldId id="353" r:id="rId45"/>
    <p:sldId id="354" r:id="rId46"/>
    <p:sldId id="355" r:id="rId47"/>
    <p:sldId id="356" r:id="rId48"/>
    <p:sldId id="350" r:id="rId49"/>
    <p:sldId id="349" r:id="rId50"/>
    <p:sldId id="352" r:id="rId51"/>
    <p:sldId id="351" r:id="rId52"/>
    <p:sldId id="344"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9FFB9"/>
    <a:srgbClr val="FFFFE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0"/>
    <p:restoredTop sz="94637"/>
  </p:normalViewPr>
  <p:slideViewPr>
    <p:cSldViewPr snapToGrid="0" snapToObjects="1">
      <p:cViewPr>
        <p:scale>
          <a:sx n="75" d="100"/>
          <a:sy n="75" d="100"/>
        </p:scale>
        <p:origin x="-1236" y="6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D9761D-1F95-3B4C-BE9C-CDD1389A8812}" type="datetimeFigureOut">
              <a:rPr lang="en-US" smtClean="0"/>
              <a:pPr/>
              <a:t>12/11/2022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ADCD51-711A-044D-9B2C-C47F74A9A11F}" type="slidenum">
              <a:rPr lang="en-US" smtClean="0"/>
              <a:pPr/>
              <a:t>‹#›</a:t>
            </a:fld>
            <a:endParaRPr lang="en-US"/>
          </a:p>
        </p:txBody>
      </p:sp>
    </p:spTree>
    <p:extLst>
      <p:ext uri="{BB962C8B-B14F-4D97-AF65-F5344CB8AC3E}">
        <p14:creationId xmlns:p14="http://schemas.microsoft.com/office/powerpoint/2010/main" xmlns="" val="854895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95A596-FA52-0448-9C24-EA3FEFB30C0E}" type="datetimeFigureOut">
              <a:rPr lang="en-US" smtClean="0"/>
              <a:pPr/>
              <a:t>12/11/2022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C5791-7364-9E4F-986D-297FD347B6DE}" type="slidenum">
              <a:rPr lang="en-US" smtClean="0"/>
              <a:pPr/>
              <a:t>‹#›</a:t>
            </a:fld>
            <a:endParaRPr lang="en-US"/>
          </a:p>
        </p:txBody>
      </p:sp>
    </p:spTree>
    <p:extLst>
      <p:ext uri="{BB962C8B-B14F-4D97-AF65-F5344CB8AC3E}">
        <p14:creationId xmlns:p14="http://schemas.microsoft.com/office/powerpoint/2010/main" xmlns="" val="6151994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3" name="Rectangle 3"/>
          <p:cNvSpPr>
            <a:spLocks noGrp="1"/>
          </p:cNvSpPr>
          <p:nvPr>
            <p:ph type="body" idx="1"/>
          </p:nvPr>
        </p:nvSpPr>
        <p:spPr/>
        <p:txBody>
          <a:bodyPr/>
          <a:lstStyle/>
          <a:p>
            <a:r>
              <a:rPr lang="hu-HU" altLang="en-US">
                <a:latin typeface="Arial" panose="020B0604020202020204" pitchFamily="34" charset="0"/>
              </a:rPr>
              <a:t>Flexible schema</a:t>
            </a:r>
          </a:p>
          <a:p>
            <a:r>
              <a:rPr lang="hu-HU" altLang="en-US">
                <a:latin typeface="Arial" panose="020B0604020202020204" pitchFamily="34" charset="0"/>
              </a:rPr>
              <a:t>Javascript</a:t>
            </a:r>
          </a:p>
          <a:p>
            <a:endParaRPr lang="hu-HU" altLang="en-US">
              <a:latin typeface="Arial" panose="020B0604020202020204" pitchFamily="34" charset="0"/>
            </a:endParaRPr>
          </a:p>
        </p:txBody>
      </p:sp>
    </p:spTree>
    <p:extLst>
      <p:ext uri="{BB962C8B-B14F-4D97-AF65-F5344CB8AC3E}">
        <p14:creationId xmlns:p14="http://schemas.microsoft.com/office/powerpoint/2010/main" xmlns="" val="100356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603" name="Rectangle 3"/>
          <p:cNvSpPr>
            <a:spLocks noGrp="1"/>
          </p:cNvSpPr>
          <p:nvPr>
            <p:ph type="body" idx="1"/>
          </p:nvPr>
        </p:nvSpPr>
        <p:spPr/>
        <p:txBody>
          <a:bodyPr/>
          <a:lstStyle/>
          <a:p>
            <a:r>
              <a:rPr lang="hu-HU" altLang="en-US">
                <a:latin typeface="Arial" panose="020B0604020202020204" pitchFamily="34" charset="0"/>
              </a:rPr>
              <a:t>http://docs.mongodb.org/manual/reference/method/db.collection.mapReduce/#db.collection.mapReduce</a:t>
            </a:r>
          </a:p>
        </p:txBody>
      </p:sp>
    </p:spTree>
    <p:extLst>
      <p:ext uri="{BB962C8B-B14F-4D97-AF65-F5344CB8AC3E}">
        <p14:creationId xmlns:p14="http://schemas.microsoft.com/office/powerpoint/2010/main" xmlns="" val="163587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CF164A81-75B2-194C-A843-C64EC5C16B31}" type="datetime1">
              <a:rPr lang="en-US" smtClean="0"/>
              <a:pPr/>
              <a:t>12/11/2022</a:t>
            </a:fld>
            <a:endParaRPr lang="en-US" dirty="0"/>
          </a:p>
        </p:txBody>
      </p:sp>
      <p:sp>
        <p:nvSpPr>
          <p:cNvPr id="5" name="Footer Placeholder 4"/>
          <p:cNvSpPr>
            <a:spLocks noGrp="1"/>
          </p:cNvSpPr>
          <p:nvPr>
            <p:ph type="ftr" sz="quarter" idx="11"/>
          </p:nvPr>
        </p:nvSpPr>
        <p:spPr>
          <a:xfrm>
            <a:off x="5638800" y="6122894"/>
            <a:ext cx="2895600" cy="257810"/>
          </a:xfrm>
        </p:spPr>
        <p:txBody>
          <a:bodyPr/>
          <a:lstStyle/>
          <a:p>
            <a:endParaRPr lang="en-US" dirty="0"/>
          </a:p>
        </p:txBody>
      </p:sp>
      <p:sp>
        <p:nvSpPr>
          <p:cNvPr id="6" name="Slide Number Placeholder 5"/>
          <p:cNvSpPr>
            <a:spLocks noGrp="1"/>
          </p:cNvSpPr>
          <p:nvPr>
            <p:ph type="sldNum" sz="quarter" idx="12"/>
          </p:nvPr>
        </p:nvSpPr>
        <p:spPr>
          <a:xfrm>
            <a:off x="4191000" y="6122894"/>
            <a:ext cx="762000" cy="271463"/>
          </a:xfrm>
        </p:spPr>
        <p:txBody>
          <a:bodyPr/>
          <a:lstStyle/>
          <a:p>
            <a:fld id="{FA84A37A-AFC2-4A01-80A1-FC20F2C0D5B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E08DB3-0A53-D340-B3CF-599B34F5F3EB}" type="datetime1">
              <a:rPr lang="en-US" smtClean="0"/>
              <a:pPr/>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FB1032-EA64-7144-B003-9BCC9D94B503}" type="slidenum">
              <a:rPr lang="en-US" smtClean="0"/>
              <a:pPr/>
              <a:t>‹#›</a:t>
            </a:fld>
            <a:endParaRPr lang="en-US" dirty="0"/>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dirty="0"/>
              <a:t>Drag picture to placeholder or click icon to add</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a:t>Click to edit Master text styles</a:t>
            </a:r>
          </a:p>
        </p:txBody>
      </p:sp>
      <p:sp>
        <p:nvSpPr>
          <p:cNvPr id="5" name="Date Placeholder 4"/>
          <p:cNvSpPr>
            <a:spLocks noGrp="1"/>
          </p:cNvSpPr>
          <p:nvPr>
            <p:ph type="dt" sz="half" idx="10"/>
          </p:nvPr>
        </p:nvSpPr>
        <p:spPr/>
        <p:txBody>
          <a:bodyPr/>
          <a:lstStyle/>
          <a:p>
            <a:fld id="{CD6682E5-7E97-2F44-B961-B3631B15779F}" type="datetime1">
              <a:rPr lang="en-US" smtClean="0"/>
              <a:pPr/>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a:t>Click to edit Master text styles</a:t>
            </a:r>
          </a:p>
        </p:txBody>
      </p:sp>
      <p:sp>
        <p:nvSpPr>
          <p:cNvPr id="5" name="Date Placeholder 4"/>
          <p:cNvSpPr>
            <a:spLocks noGrp="1"/>
          </p:cNvSpPr>
          <p:nvPr>
            <p:ph type="dt" sz="half" idx="10"/>
          </p:nvPr>
        </p:nvSpPr>
        <p:spPr/>
        <p:txBody>
          <a:bodyPr/>
          <a:lstStyle/>
          <a:p>
            <a:fld id="{80742E74-C78C-C942-965B-B6CC6D494C40}" type="datetime1">
              <a:rPr lang="en-US" smtClean="0"/>
              <a:pPr/>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10DD67E5-F24F-664E-AC9C-26173D2CF6BA}" type="datetime1">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5DF139F-CB8F-D149-BA56-8B0C015E5021}" type="datetime1">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7542CA6-DA21-D448-9BFF-3B41542CED08}" type="datetime1">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F87D6CFC-0B4B-2148-A17F-CDDE4D02F4BF}" type="datetime1">
              <a:rPr lang="en-US" smtClean="0"/>
              <a:pPr/>
              <a:t>12/11/2022</a:t>
            </a:fld>
            <a:endParaRPr lang="en-US" dirty="0"/>
          </a:p>
        </p:txBody>
      </p:sp>
      <p:sp>
        <p:nvSpPr>
          <p:cNvPr id="5" name="Footer Placeholder 4"/>
          <p:cNvSpPr>
            <a:spLocks noGrp="1"/>
          </p:cNvSpPr>
          <p:nvPr>
            <p:ph type="ftr" sz="quarter" idx="11"/>
          </p:nvPr>
        </p:nvSpPr>
        <p:spPr>
          <a:xfrm>
            <a:off x="5638800" y="6124401"/>
            <a:ext cx="2895600" cy="257810"/>
          </a:xfrm>
        </p:spPr>
        <p:txBody>
          <a:bodyPr/>
          <a:lstStyle/>
          <a:p>
            <a:endParaRPr lang="en-US" dirty="0"/>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dirty="0"/>
              <a:t>Drag picture to placeholder or click icon to add</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F00D79-2A23-4C40-804A-C01F394F0C72}" type="datetime1">
              <a:rPr lang="en-US" smtClean="0"/>
              <a:pPr/>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674B835-C713-9846-B110-24995DE671EF}" type="datetime1">
              <a:rPr lang="en-US" smtClean="0"/>
              <a:pPr/>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D0393BC9-E94F-5B47-BD76-EECA0CBE7CA1}" type="datetime1">
              <a:rPr lang="en-US" smtClean="0"/>
              <a:pPr/>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7F308A2-EBB5-744B-B5B4-7699A7EC7B98}" type="datetime1">
              <a:rPr lang="en-US" smtClean="0"/>
              <a:pPr/>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9C9872E7-27FD-CA40-8E81-E7A5851A1F00}" type="datetime1">
              <a:rPr lang="en-US" smtClean="0"/>
              <a:pPr/>
              <a:t>12/11/2022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a:t>Click to edit Master text styles</a:t>
            </a:r>
          </a:p>
        </p:txBody>
      </p:sp>
      <p:sp>
        <p:nvSpPr>
          <p:cNvPr id="5" name="Date Placeholder 4"/>
          <p:cNvSpPr>
            <a:spLocks noGrp="1"/>
          </p:cNvSpPr>
          <p:nvPr>
            <p:ph type="dt" sz="half" idx="10"/>
          </p:nvPr>
        </p:nvSpPr>
        <p:spPr/>
        <p:txBody>
          <a:bodyPr/>
          <a:lstStyle/>
          <a:p>
            <a:fld id="{0F37C8EB-B6A2-A747-83AD-60E35A0235F5}" type="datetime1">
              <a:rPr lang="en-US" smtClean="0"/>
              <a:pPr/>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fld id="{F6F81F14-9AEC-394B-B8F6-AE69A194437D}" type="datetime1">
              <a:rPr lang="en-US" smtClean="0"/>
              <a:pPr/>
              <a:t>12/11/2022</a:t>
            </a:fld>
            <a:endParaRPr lang="en-US" dirty="0"/>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endParaRPr lang="en-US" dirty="0"/>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fld id="{EBFB1032-EA64-7144-B003-9BCC9D94B50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hf hdr="0" ftr="0" dt="0"/>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docs.mongodb.org/manual/reference/bios-example-collection/"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docs.mongodb.org/master/MongoDB-manual.pdf" TargetMode="External"/><Relationship Id="rId5" Type="http://schemas.openxmlformats.org/officeDocument/2006/relationships/hyperlink" Target="http://www.mongodb.org" TargetMode="Externa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mongodb.com/docs/manual/reference/command/movePrimary/"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mongodb.com/docs/upcoming/core/sharded-cluster-shards/" TargetMode="External"/><Relationship Id="rId2" Type="http://schemas.openxmlformats.org/officeDocument/2006/relationships/hyperlink" Target="https://www.mongodb.com/docs/upcoming/reference/glossary/" TargetMode="External"/><Relationship Id="rId1" Type="http://schemas.openxmlformats.org/officeDocument/2006/relationships/slideLayout" Target="../slideLayouts/slideLayout2.xml"/><Relationship Id="rId5" Type="http://schemas.openxmlformats.org/officeDocument/2006/relationships/hyperlink" Target="https://www.mongodb.com/docs/upcoming/core/sharded-cluster-config-servers/" TargetMode="External"/><Relationship Id="rId4" Type="http://schemas.openxmlformats.org/officeDocument/2006/relationships/hyperlink" Target="https://www.mongodb.com/docs/upcoming/core/sharded-cluster-query-router/"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9173" y="578700"/>
            <a:ext cx="7781442" cy="2459476"/>
          </a:xfrm>
        </p:spPr>
        <p:txBody>
          <a:bodyPr/>
          <a:lstStyle/>
          <a:p>
            <a:endParaRPr lang="en-US" sz="2800" dirty="0"/>
          </a:p>
        </p:txBody>
      </p:sp>
      <p:sp>
        <p:nvSpPr>
          <p:cNvPr id="3" name="Subtitle 2"/>
          <p:cNvSpPr>
            <a:spLocks noGrp="1"/>
          </p:cNvSpPr>
          <p:nvPr>
            <p:ph type="subTitle" idx="1"/>
          </p:nvPr>
        </p:nvSpPr>
        <p:spPr>
          <a:xfrm>
            <a:off x="914400" y="3428999"/>
            <a:ext cx="7342188" cy="2358003"/>
          </a:xfrm>
        </p:spPr>
        <p:txBody>
          <a:bodyPr>
            <a:normAutofit/>
          </a:bodyPr>
          <a:lstStyle/>
          <a:p>
            <a:r>
              <a:rPr lang="en-US" sz="4300" b="1" dirty="0">
                <a:solidFill>
                  <a:srgbClr val="800000"/>
                </a:solidFill>
              </a:rPr>
              <a:t>MongoDB</a:t>
            </a:r>
          </a:p>
          <a:p>
            <a:endParaRPr lang="en-US" sz="3600" b="1" dirty="0">
              <a:solidFill>
                <a:srgbClr val="800000"/>
              </a:solidFill>
            </a:endParaRPr>
          </a:p>
          <a:p>
            <a:endParaRPr lang="en-US" sz="3000" b="1" dirty="0">
              <a:solidFill>
                <a:srgbClr val="800000"/>
              </a:solidFill>
            </a:endParaRPr>
          </a:p>
        </p:txBody>
      </p:sp>
      <p:sp>
        <p:nvSpPr>
          <p:cNvPr id="4" name="Slide Number Placeholder 3"/>
          <p:cNvSpPr>
            <a:spLocks noGrp="1"/>
          </p:cNvSpPr>
          <p:nvPr>
            <p:ph type="sldNum" sz="quarter" idx="12"/>
          </p:nvPr>
        </p:nvSpPr>
        <p:spPr/>
        <p:txBody>
          <a:bodyPr/>
          <a:lstStyle/>
          <a:p>
            <a:fld id="{FA84A37A-AFC2-4A01-80A1-FC20F2C0D5BB}" type="slidenum">
              <a:rPr lang="en-US" smtClean="0"/>
              <a:pPr/>
              <a:t>1</a:t>
            </a:fld>
            <a:endParaRPr lang="en-US" dirty="0"/>
          </a:p>
        </p:txBody>
      </p:sp>
    </p:spTree>
    <p:extLst>
      <p:ext uri="{BB962C8B-B14F-4D97-AF65-F5344CB8AC3E}">
        <p14:creationId xmlns:p14="http://schemas.microsoft.com/office/powerpoint/2010/main" xmlns="" val="996738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Categories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10</a:t>
            </a:fld>
            <a:endParaRPr lang="en-US" dirty="0"/>
          </a:p>
        </p:txBody>
      </p:sp>
      <p:pic>
        <p:nvPicPr>
          <p:cNvPr id="7" name="Picture 6" descr="Screen Shot 2015-03-13 at 8.40.43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4195" y="1734028"/>
            <a:ext cx="7345362" cy="4544055"/>
          </a:xfrm>
          <a:prstGeom prst="rect">
            <a:avLst/>
          </a:prstGeom>
        </p:spPr>
      </p:pic>
    </p:spTree>
    <p:extLst>
      <p:ext uri="{BB962C8B-B14F-4D97-AF65-F5344CB8AC3E}">
        <p14:creationId xmlns:p14="http://schemas.microsoft.com/office/powerpoint/2010/main" xmlns="" val="632248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307DC2-3C77-674B-AF75-ABD7A3D20943}"/>
              </a:ext>
            </a:extLst>
          </p:cNvPr>
          <p:cNvSpPr>
            <a:spLocks noGrp="1"/>
          </p:cNvSpPr>
          <p:nvPr>
            <p:ph type="title"/>
          </p:nvPr>
        </p:nvSpPr>
        <p:spPr>
          <a:xfrm>
            <a:off x="900113" y="617649"/>
            <a:ext cx="7345362" cy="992214"/>
          </a:xfrm>
        </p:spPr>
        <p:txBody>
          <a:bodyPr>
            <a:normAutofit fontScale="90000"/>
          </a:bodyPr>
          <a:lstStyle/>
          <a:p>
            <a:r>
              <a:rPr lang="en-IN" b="1" dirty="0"/>
              <a:t>Architecture of MongoDB NoSQL Database</a:t>
            </a:r>
            <a:br>
              <a:rPr lang="en-IN" b="1" dirty="0"/>
            </a:br>
            <a:endParaRPr lang="en-US" dirty="0"/>
          </a:p>
        </p:txBody>
      </p:sp>
      <p:sp>
        <p:nvSpPr>
          <p:cNvPr id="4" name="Slide Number Placeholder 3">
            <a:extLst>
              <a:ext uri="{FF2B5EF4-FFF2-40B4-BE49-F238E27FC236}">
                <a16:creationId xmlns:a16="http://schemas.microsoft.com/office/drawing/2014/main" xmlns="" id="{4C0871C3-D137-7248-A860-8B79666468A0}"/>
              </a:ext>
            </a:extLst>
          </p:cNvPr>
          <p:cNvSpPr>
            <a:spLocks noGrp="1"/>
          </p:cNvSpPr>
          <p:nvPr>
            <p:ph type="sldNum" sz="quarter" idx="12"/>
          </p:nvPr>
        </p:nvSpPr>
        <p:spPr/>
        <p:txBody>
          <a:bodyPr/>
          <a:lstStyle/>
          <a:p>
            <a:fld id="{EBFB1032-EA64-7144-B003-9BCC9D94B503}" type="slidenum">
              <a:rPr lang="en-US" smtClean="0"/>
              <a:pPr/>
              <a:t>11</a:t>
            </a:fld>
            <a:endParaRPr lang="en-US" dirty="0"/>
          </a:p>
        </p:txBody>
      </p:sp>
      <p:pic>
        <p:nvPicPr>
          <p:cNvPr id="1026" name="Picture 2" descr="Architecture of MongoDB NoSQL Database">
            <a:extLst>
              <a:ext uri="{FF2B5EF4-FFF2-40B4-BE49-F238E27FC236}">
                <a16:creationId xmlns:a16="http://schemas.microsoft.com/office/drawing/2014/main" xmlns="" id="{DB25E74C-4C5D-E941-848D-2DDDCC64E54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l="-13611" t="-456" r="13218" b="-1983"/>
          <a:stretch/>
        </p:blipFill>
        <p:spPr bwMode="auto">
          <a:xfrm>
            <a:off x="-593541" y="2021984"/>
            <a:ext cx="8892000" cy="33446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02068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F9F703-7D39-4B41-8D55-11FA7B6A458F}"/>
              </a:ext>
            </a:extLst>
          </p:cNvPr>
          <p:cNvSpPr>
            <a:spLocks noGrp="1"/>
          </p:cNvSpPr>
          <p:nvPr>
            <p:ph type="title"/>
          </p:nvPr>
        </p:nvSpPr>
        <p:spPr/>
        <p:txBody>
          <a:bodyPr>
            <a:normAutofit fontScale="90000"/>
          </a:bodyPr>
          <a:lstStyle/>
          <a:p>
            <a:r>
              <a:rPr lang="en-IN" b="1" dirty="0"/>
              <a:t>Important MongoDB Features</a:t>
            </a:r>
            <a:endParaRPr lang="en-US" dirty="0"/>
          </a:p>
        </p:txBody>
      </p:sp>
      <p:sp>
        <p:nvSpPr>
          <p:cNvPr id="4" name="Slide Number Placeholder 3">
            <a:extLst>
              <a:ext uri="{FF2B5EF4-FFF2-40B4-BE49-F238E27FC236}">
                <a16:creationId xmlns:a16="http://schemas.microsoft.com/office/drawing/2014/main" xmlns="" id="{44C14D33-7170-6849-A5E3-F842B6ECFAB4}"/>
              </a:ext>
            </a:extLst>
          </p:cNvPr>
          <p:cNvSpPr>
            <a:spLocks noGrp="1"/>
          </p:cNvSpPr>
          <p:nvPr>
            <p:ph type="sldNum" sz="quarter" idx="12"/>
          </p:nvPr>
        </p:nvSpPr>
        <p:spPr/>
        <p:txBody>
          <a:bodyPr/>
          <a:lstStyle/>
          <a:p>
            <a:fld id="{EBFB1032-EA64-7144-B003-9BCC9D94B503}" type="slidenum">
              <a:rPr lang="en-US" smtClean="0"/>
              <a:pPr/>
              <a:t>12</a:t>
            </a:fld>
            <a:endParaRPr lang="en-US" dirty="0"/>
          </a:p>
        </p:txBody>
      </p:sp>
      <p:pic>
        <p:nvPicPr>
          <p:cNvPr id="2050" name="Picture 2" descr="Important MongoDB Features">
            <a:extLst>
              <a:ext uri="{FF2B5EF4-FFF2-40B4-BE49-F238E27FC236}">
                <a16:creationId xmlns:a16="http://schemas.microsoft.com/office/drawing/2014/main" xmlns="" id="{AB451559-C1B7-314A-A461-2ACE8B89B84A}"/>
              </a:ext>
            </a:extLst>
          </p:cNvPr>
          <p:cNvPicPr>
            <a:picLocks noGrp="1" noChangeAspect="1" noChangeArrowheads="1"/>
          </p:cNvPicPr>
          <p:nvPr>
            <p:ph idx="1"/>
          </p:nvPr>
        </p:nvPicPr>
        <p:blipFill rotWithShape="1">
          <a:blip r:embed="rId2">
            <a:extLst>
              <a:ext uri="{BEBA8EAE-BF5A-486C-A8C5-ECC9F3942E4B}">
                <a14:imgProps xmlns:a14="http://schemas.microsoft.com/office/drawing/2010/main" xmlns="">
                  <a14:imgLayer r:embed="rId3">
                    <a14:imgEffect>
                      <a14:sharpenSoften amount="50000"/>
                    </a14:imgEffect>
                  </a14:imgLayer>
                </a14:imgProps>
              </a:ext>
              <a:ext uri="{28A0092B-C50C-407E-A947-70E740481C1C}">
                <a14:useLocalDpi xmlns:a14="http://schemas.microsoft.com/office/drawing/2010/main" xmlns="" val="0"/>
              </a:ext>
            </a:extLst>
          </a:blip>
          <a:srcRect l="-18648" r="18648"/>
          <a:stretch/>
        </p:blipFill>
        <p:spPr bwMode="auto">
          <a:xfrm>
            <a:off x="-1530760" y="1963840"/>
            <a:ext cx="9549384" cy="32137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23325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907779-EE62-124B-BFAA-31FB3EB80ED4}"/>
              </a:ext>
            </a:extLst>
          </p:cNvPr>
          <p:cNvSpPr>
            <a:spLocks noGrp="1"/>
          </p:cNvSpPr>
          <p:nvPr>
            <p:ph type="title"/>
          </p:nvPr>
        </p:nvSpPr>
        <p:spPr/>
        <p:txBody>
          <a:bodyPr>
            <a:normAutofit fontScale="90000"/>
          </a:bodyPr>
          <a:lstStyle/>
          <a:p>
            <a:r>
              <a:rPr lang="en-IN" b="1" dirty="0"/>
              <a:t>Important MongoDB Features</a:t>
            </a:r>
            <a:endParaRPr lang="en-US" dirty="0"/>
          </a:p>
        </p:txBody>
      </p:sp>
      <p:sp>
        <p:nvSpPr>
          <p:cNvPr id="3" name="Content Placeholder 2">
            <a:extLst>
              <a:ext uri="{FF2B5EF4-FFF2-40B4-BE49-F238E27FC236}">
                <a16:creationId xmlns:a16="http://schemas.microsoft.com/office/drawing/2014/main" xmlns="" id="{26AD2CFD-F76B-D445-9297-541D3E5B58D1}"/>
              </a:ext>
            </a:extLst>
          </p:cNvPr>
          <p:cNvSpPr>
            <a:spLocks noGrp="1"/>
          </p:cNvSpPr>
          <p:nvPr>
            <p:ph idx="1"/>
          </p:nvPr>
        </p:nvSpPr>
        <p:spPr>
          <a:xfrm>
            <a:off x="900112" y="1700010"/>
            <a:ext cx="7345363" cy="4520485"/>
          </a:xfrm>
        </p:spPr>
        <p:txBody>
          <a:bodyPr>
            <a:noAutofit/>
          </a:bodyPr>
          <a:lstStyle/>
          <a:p>
            <a:pPr marL="350838" lvl="1" indent="0" algn="just">
              <a:buNone/>
            </a:pPr>
            <a:r>
              <a:rPr lang="en-IN" sz="1500" b="1" dirty="0"/>
              <a:t>Queries</a:t>
            </a:r>
            <a:r>
              <a:rPr lang="en-IN" sz="1500" dirty="0"/>
              <a:t>: It supports ad-hoc queries and document-based queries.</a:t>
            </a:r>
          </a:p>
          <a:p>
            <a:pPr marL="350838" lvl="1" indent="0" algn="just">
              <a:buNone/>
            </a:pPr>
            <a:r>
              <a:rPr lang="en-IN" sz="1500" b="1" dirty="0"/>
              <a:t>Index Support</a:t>
            </a:r>
            <a:r>
              <a:rPr lang="en-IN" sz="1500" dirty="0"/>
              <a:t>: Any field in the document can be indexed.</a:t>
            </a:r>
          </a:p>
          <a:p>
            <a:pPr marL="350838" lvl="1" indent="0" algn="just">
              <a:buNone/>
            </a:pPr>
            <a:r>
              <a:rPr lang="en-IN" sz="1500" b="1" dirty="0"/>
              <a:t>Replication</a:t>
            </a:r>
            <a:r>
              <a:rPr lang="en-IN" sz="1500" dirty="0"/>
              <a:t>: It supports Master-Slave replication. </a:t>
            </a:r>
          </a:p>
          <a:p>
            <a:pPr marL="350838" lvl="1" indent="0" algn="just">
              <a:buNone/>
            </a:pPr>
            <a:r>
              <a:rPr lang="en-IN" sz="1500" b="1" dirty="0"/>
              <a:t>Multiple Servers</a:t>
            </a:r>
            <a:r>
              <a:rPr lang="en-IN" sz="1500" dirty="0"/>
              <a:t>: The database can run over multiple servers. Data is duplicated to </a:t>
            </a:r>
            <a:r>
              <a:rPr lang="en-IN" sz="1500" dirty="0" err="1"/>
              <a:t>foolproof</a:t>
            </a:r>
            <a:r>
              <a:rPr lang="en-IN" sz="1500" dirty="0"/>
              <a:t> the system in the case of hardware failure.     </a:t>
            </a:r>
          </a:p>
          <a:p>
            <a:pPr marL="350838" lvl="1" indent="0" algn="just">
              <a:buNone/>
            </a:pPr>
            <a:r>
              <a:rPr lang="en-IN" sz="1500" b="1" dirty="0"/>
              <a:t>Auto-</a:t>
            </a:r>
            <a:r>
              <a:rPr lang="en-IN" sz="1500" b="1" dirty="0" err="1"/>
              <a:t>sharding</a:t>
            </a:r>
            <a:r>
              <a:rPr lang="en-IN" sz="1500" dirty="0"/>
              <a:t>: This process distributes data across multiple physical partitions called shards. Due to </a:t>
            </a:r>
            <a:r>
              <a:rPr lang="en-IN" sz="1500" dirty="0" err="1"/>
              <a:t>sharding</a:t>
            </a:r>
            <a:r>
              <a:rPr lang="en-IN" sz="1500" dirty="0"/>
              <a:t>, MongoDB has an automatic load balancing feature.     </a:t>
            </a:r>
          </a:p>
          <a:p>
            <a:pPr marL="350838" lvl="1" indent="0" algn="just">
              <a:buNone/>
            </a:pPr>
            <a:r>
              <a:rPr lang="en-IN" sz="1500" b="1" dirty="0"/>
              <a:t>MapReduce</a:t>
            </a:r>
            <a:r>
              <a:rPr lang="en-IN" sz="1500" dirty="0"/>
              <a:t>: It supports MapReduce and flexible aggregation tools.     </a:t>
            </a:r>
          </a:p>
          <a:p>
            <a:pPr marL="350838" lvl="1" indent="0" algn="just">
              <a:buNone/>
            </a:pPr>
            <a:r>
              <a:rPr lang="en-IN" sz="1500" b="1" dirty="0"/>
              <a:t>Failure Handling</a:t>
            </a:r>
            <a:r>
              <a:rPr lang="en-IN" sz="1500" dirty="0"/>
              <a:t>: Huge numbers of replicas give out increased protection and data availability against database downtimes like rack failures, multiple machine failures, and data </a:t>
            </a:r>
            <a:r>
              <a:rPr lang="en-IN" sz="1500" dirty="0" err="1"/>
              <a:t>center</a:t>
            </a:r>
            <a:r>
              <a:rPr lang="en-IN" sz="1500" dirty="0"/>
              <a:t> failures, or even network partitions.    </a:t>
            </a:r>
          </a:p>
          <a:p>
            <a:pPr marL="350838" lvl="1" indent="0" algn="just">
              <a:buNone/>
            </a:pPr>
            <a:r>
              <a:rPr lang="en-IN" sz="1500" dirty="0"/>
              <a:t> </a:t>
            </a:r>
            <a:r>
              <a:rPr lang="en-IN" sz="1500" b="1" dirty="0" err="1"/>
              <a:t>GridFS</a:t>
            </a:r>
            <a:r>
              <a:rPr lang="en-IN" sz="1500" dirty="0"/>
              <a:t>: Without complicating your stack, any size of files can be stored. </a:t>
            </a:r>
            <a:r>
              <a:rPr lang="en-IN" sz="1500" dirty="0" err="1"/>
              <a:t>GridFS</a:t>
            </a:r>
            <a:r>
              <a:rPr lang="en-IN" sz="1500" dirty="0"/>
              <a:t> feature divides files into smaller parts and stores them as separate documents.     </a:t>
            </a:r>
          </a:p>
          <a:p>
            <a:pPr marL="350838" lvl="1" indent="0" algn="just">
              <a:buNone/>
            </a:pPr>
            <a:r>
              <a:rPr lang="en-IN" sz="1500" b="1" dirty="0"/>
              <a:t>Schema-less Database</a:t>
            </a:r>
            <a:r>
              <a:rPr lang="en-IN" sz="1500" dirty="0"/>
              <a:t>: It is a schema-less database written in C++.     </a:t>
            </a:r>
          </a:p>
          <a:p>
            <a:pPr marL="350838" lvl="1" indent="0" algn="just">
              <a:buNone/>
            </a:pPr>
            <a:r>
              <a:rPr lang="en-IN" sz="1500" b="1" dirty="0"/>
              <a:t>Document-oriented Storage</a:t>
            </a:r>
            <a:r>
              <a:rPr lang="en-IN" sz="1500" dirty="0"/>
              <a:t>: It uses the BSON format which is a JSON-like format.     </a:t>
            </a:r>
          </a:p>
        </p:txBody>
      </p:sp>
      <p:sp>
        <p:nvSpPr>
          <p:cNvPr id="4" name="Slide Number Placeholder 3">
            <a:extLst>
              <a:ext uri="{FF2B5EF4-FFF2-40B4-BE49-F238E27FC236}">
                <a16:creationId xmlns:a16="http://schemas.microsoft.com/office/drawing/2014/main" xmlns="" id="{551EE978-3544-6244-8D96-4E1E18597E32}"/>
              </a:ext>
            </a:extLst>
          </p:cNvPr>
          <p:cNvSpPr>
            <a:spLocks noGrp="1"/>
          </p:cNvSpPr>
          <p:nvPr>
            <p:ph type="sldNum" sz="quarter" idx="12"/>
          </p:nvPr>
        </p:nvSpPr>
        <p:spPr/>
        <p:txBody>
          <a:bodyPr/>
          <a:lstStyle/>
          <a:p>
            <a:fld id="{EBFB1032-EA64-7144-B003-9BCC9D94B503}" type="slidenum">
              <a:rPr lang="en-US" smtClean="0"/>
              <a:pPr/>
              <a:t>13</a:t>
            </a:fld>
            <a:endParaRPr lang="en-US" dirty="0"/>
          </a:p>
        </p:txBody>
      </p:sp>
    </p:spTree>
    <p:extLst>
      <p:ext uri="{BB962C8B-B14F-4D97-AF65-F5344CB8AC3E}">
        <p14:creationId xmlns:p14="http://schemas.microsoft.com/office/powerpoint/2010/main" xmlns="" val="3428674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2654338"/>
            <a:ext cx="7345362" cy="1339850"/>
          </a:xfrm>
        </p:spPr>
        <p:txBody>
          <a:bodyPr/>
          <a:lstStyle/>
          <a:p>
            <a:r>
              <a:rPr lang="en-US" dirty="0"/>
              <a:t>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14</a:t>
            </a:fld>
            <a:endParaRPr lang="en-US" dirty="0"/>
          </a:p>
        </p:txBody>
      </p:sp>
    </p:spTree>
    <p:extLst>
      <p:ext uri="{BB962C8B-B14F-4D97-AF65-F5344CB8AC3E}">
        <p14:creationId xmlns:p14="http://schemas.microsoft.com/office/powerpoint/2010/main" xmlns="" val="2560121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a:xfrm>
            <a:off x="692772" y="1796693"/>
            <a:ext cx="7821110" cy="4332421"/>
          </a:xfrm>
        </p:spPr>
        <p:txBody>
          <a:bodyPr/>
          <a:lstStyle/>
          <a:p>
            <a:pPr>
              <a:spcBef>
                <a:spcPts val="650"/>
              </a:spcBef>
              <a:buClr>
                <a:srgbClr val="0BD0D9"/>
              </a:buClr>
              <a:buSzPct val="95000"/>
              <a:buFont typeface="Wingdings 2" charset="0"/>
              <a:buChar char=""/>
            </a:pPr>
            <a:r>
              <a:rPr lang="en-US" altLang="zh-CN" dirty="0">
                <a:solidFill>
                  <a:srgbClr val="000000"/>
                </a:solidFill>
                <a:latin typeface="Constantia" charset="0"/>
              </a:rPr>
              <a:t>BSON format (binary JSON)</a:t>
            </a:r>
          </a:p>
          <a:p>
            <a:pPr>
              <a:spcBef>
                <a:spcPts val="650"/>
              </a:spcBef>
              <a:buClr>
                <a:srgbClr val="0BD0D9"/>
              </a:buClr>
              <a:buSzPct val="95000"/>
              <a:buFont typeface="Wingdings 2" charset="0"/>
              <a:buChar char=""/>
            </a:pPr>
            <a:endParaRPr lang="en-US" altLang="zh-CN" dirty="0">
              <a:solidFill>
                <a:srgbClr val="000000"/>
              </a:solidFill>
              <a:latin typeface="Constantia" charset="0"/>
            </a:endParaRPr>
          </a:p>
          <a:p>
            <a:pPr>
              <a:spcBef>
                <a:spcPts val="650"/>
              </a:spcBef>
              <a:buClr>
                <a:srgbClr val="0BD0D9"/>
              </a:buClr>
              <a:buSzPct val="95000"/>
              <a:buFont typeface="Wingdings 2" charset="0"/>
              <a:buChar char=""/>
            </a:pPr>
            <a:r>
              <a:rPr lang="en-US" altLang="zh-CN" dirty="0">
                <a:solidFill>
                  <a:srgbClr val="000000"/>
                </a:solidFill>
                <a:latin typeface="Constantia" charset="0"/>
              </a:rPr>
              <a:t>Developers can easily map to modern object-oriented languages without a complicated ORM layer. </a:t>
            </a:r>
          </a:p>
          <a:p>
            <a:pPr>
              <a:spcBef>
                <a:spcPts val="650"/>
              </a:spcBef>
              <a:buClr>
                <a:srgbClr val="0BD0D9"/>
              </a:buClr>
              <a:buSzPct val="95000"/>
              <a:buFont typeface="Wingdings 2" charset="0"/>
              <a:buChar char=""/>
            </a:pPr>
            <a:endParaRPr lang="en-US" altLang="zh-CN" dirty="0">
              <a:solidFill>
                <a:srgbClr val="000000"/>
              </a:solidFill>
              <a:latin typeface="Constantia" charset="0"/>
            </a:endParaRPr>
          </a:p>
          <a:p>
            <a:pPr>
              <a:spcBef>
                <a:spcPts val="650"/>
              </a:spcBef>
              <a:buClr>
                <a:srgbClr val="0BD0D9"/>
              </a:buClr>
              <a:buSzPct val="95000"/>
              <a:buFont typeface="Wingdings 2" charset="0"/>
              <a:buChar char=""/>
            </a:pPr>
            <a:r>
              <a:rPr lang="en-US" altLang="zh-CN" dirty="0">
                <a:solidFill>
                  <a:srgbClr val="000000"/>
                </a:solidFill>
                <a:latin typeface="Constantia" charset="0"/>
              </a:rPr>
              <a:t>lightweight,  traversable,  efficient</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15</a:t>
            </a:fld>
            <a:endParaRPr lang="en-US" dirty="0"/>
          </a:p>
        </p:txBody>
      </p:sp>
    </p:spTree>
    <p:extLst>
      <p:ext uri="{BB962C8B-B14F-4D97-AF65-F5344CB8AC3E}">
        <p14:creationId xmlns:p14="http://schemas.microsoft.com/office/powerpoint/2010/main" xmlns="" val="249114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4" name="Slide Number Placeholder 3"/>
          <p:cNvSpPr>
            <a:spLocks noGrp="1"/>
          </p:cNvSpPr>
          <p:nvPr>
            <p:ph type="sldNum" sz="quarter" idx="12"/>
          </p:nvPr>
        </p:nvSpPr>
        <p:spPr/>
        <p:txBody>
          <a:bodyPr/>
          <a:lstStyle/>
          <a:p>
            <a:fld id="{EBFB1032-EA64-7144-B003-9BCC9D94B503}" type="slidenum">
              <a:rPr lang="en-US" smtClean="0"/>
              <a:pPr/>
              <a:t>16</a:t>
            </a:fld>
            <a:endParaRPr lang="en-US" dirty="0"/>
          </a:p>
        </p:txBody>
      </p:sp>
      <p:pic>
        <p:nvPicPr>
          <p:cNvPr id="7" name="Picture 6" descr="Screen Shot 2015-03-13 at 10.27.04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93282" y="1788160"/>
            <a:ext cx="3924636" cy="4456430"/>
          </a:xfrm>
          <a:prstGeom prst="rect">
            <a:avLst/>
          </a:prstGeom>
        </p:spPr>
      </p:pic>
      <p:cxnSp>
        <p:nvCxnSpPr>
          <p:cNvPr id="9" name="Straight Arrow Connector 8"/>
          <p:cNvCxnSpPr/>
          <p:nvPr/>
        </p:nvCxnSpPr>
        <p:spPr>
          <a:xfrm>
            <a:off x="1146895" y="2794000"/>
            <a:ext cx="446387" cy="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6696" y="2455446"/>
            <a:ext cx="1476586" cy="338554"/>
          </a:xfrm>
          <a:prstGeom prst="rect">
            <a:avLst/>
          </a:prstGeom>
          <a:noFill/>
        </p:spPr>
        <p:txBody>
          <a:bodyPr wrap="none" rtlCol="0">
            <a:spAutoFit/>
          </a:bodyPr>
          <a:lstStyle/>
          <a:p>
            <a:r>
              <a:rPr lang="en-US" sz="1600" dirty="0"/>
              <a:t>One document</a:t>
            </a:r>
          </a:p>
        </p:txBody>
      </p:sp>
      <p:cxnSp>
        <p:nvCxnSpPr>
          <p:cNvPr id="12" name="Straight Arrow Connector 11"/>
          <p:cNvCxnSpPr/>
          <p:nvPr/>
        </p:nvCxnSpPr>
        <p:spPr>
          <a:xfrm>
            <a:off x="1898735" y="1493520"/>
            <a:ext cx="507347" cy="6188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22536" y="1175286"/>
            <a:ext cx="1218202" cy="338554"/>
          </a:xfrm>
          <a:prstGeom prst="rect">
            <a:avLst/>
          </a:prstGeom>
          <a:noFill/>
        </p:spPr>
        <p:txBody>
          <a:bodyPr wrap="none" rtlCol="0">
            <a:spAutoFit/>
          </a:bodyPr>
          <a:lstStyle/>
          <a:p>
            <a:r>
              <a:rPr lang="en-US" sz="1600" dirty="0"/>
              <a:t>Field Name</a:t>
            </a:r>
          </a:p>
        </p:txBody>
      </p:sp>
      <p:cxnSp>
        <p:nvCxnSpPr>
          <p:cNvPr id="16" name="Straight Arrow Connector 15"/>
          <p:cNvCxnSpPr/>
          <p:nvPr/>
        </p:nvCxnSpPr>
        <p:spPr>
          <a:xfrm flipH="1">
            <a:off x="3615775" y="1662797"/>
            <a:ext cx="944880" cy="449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29354" y="1344563"/>
            <a:ext cx="1174019" cy="338554"/>
          </a:xfrm>
          <a:prstGeom prst="rect">
            <a:avLst/>
          </a:prstGeom>
          <a:noFill/>
        </p:spPr>
        <p:txBody>
          <a:bodyPr wrap="none" rtlCol="0">
            <a:spAutoFit/>
          </a:bodyPr>
          <a:lstStyle/>
          <a:p>
            <a:r>
              <a:rPr lang="en-US" sz="1600" dirty="0"/>
              <a:t>Field Value</a:t>
            </a:r>
          </a:p>
        </p:txBody>
      </p:sp>
      <p:sp>
        <p:nvSpPr>
          <p:cNvPr id="19" name="Content Placeholder 2"/>
          <p:cNvSpPr>
            <a:spLocks noGrp="1"/>
          </p:cNvSpPr>
          <p:nvPr>
            <p:ph idx="1"/>
          </p:nvPr>
        </p:nvSpPr>
        <p:spPr>
          <a:xfrm>
            <a:off x="5212081" y="2016760"/>
            <a:ext cx="3312160" cy="3124200"/>
          </a:xfrm>
        </p:spPr>
        <p:txBody>
          <a:bodyPr>
            <a:noAutofit/>
          </a:bodyPr>
          <a:lstStyle/>
          <a:p>
            <a:r>
              <a:rPr lang="en-US" sz="1800" b="1" i="1" dirty="0">
                <a:solidFill>
                  <a:srgbClr val="800000"/>
                </a:solidFill>
              </a:rPr>
              <a:t>Field Value</a:t>
            </a:r>
          </a:p>
          <a:p>
            <a:pPr lvl="1"/>
            <a:r>
              <a:rPr lang="en-US" sz="1600" dirty="0"/>
              <a:t>Scalar (</a:t>
            </a:r>
            <a:r>
              <a:rPr lang="en-US" sz="1600" dirty="0" err="1"/>
              <a:t>Int</a:t>
            </a:r>
            <a:r>
              <a:rPr lang="en-US" sz="1600" dirty="0"/>
              <a:t>, Boolean, String, Date, …)</a:t>
            </a:r>
          </a:p>
          <a:p>
            <a:pPr lvl="1"/>
            <a:endParaRPr lang="en-US" sz="1600" dirty="0"/>
          </a:p>
          <a:p>
            <a:pPr lvl="1"/>
            <a:r>
              <a:rPr lang="en-US" sz="1600" dirty="0"/>
              <a:t>Document (Embedding or Nesting)</a:t>
            </a:r>
          </a:p>
          <a:p>
            <a:pPr lvl="1"/>
            <a:endParaRPr lang="en-US" sz="1600" dirty="0"/>
          </a:p>
          <a:p>
            <a:pPr lvl="1"/>
            <a:r>
              <a:rPr lang="en-US" sz="1600" dirty="0"/>
              <a:t>Array of JSON objects</a:t>
            </a:r>
          </a:p>
          <a:p>
            <a:pPr lvl="1"/>
            <a:endParaRPr lang="en-US" sz="1600" dirty="0"/>
          </a:p>
          <a:p>
            <a:pPr lvl="1"/>
            <a:endParaRPr lang="en-US" sz="1600" dirty="0"/>
          </a:p>
        </p:txBody>
      </p:sp>
    </p:spTree>
    <p:extLst>
      <p:ext uri="{BB962C8B-B14F-4D97-AF65-F5344CB8AC3E}">
        <p14:creationId xmlns:p14="http://schemas.microsoft.com/office/powerpoint/2010/main" xmlns="" val="345105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17</a:t>
            </a:fld>
            <a:endParaRPr lang="en-US" dirty="0"/>
          </a:p>
        </p:txBody>
      </p:sp>
      <p:pic>
        <p:nvPicPr>
          <p:cNvPr id="5" name="Picture 4" descr="Screen Shot 2015-03-13 at 10.55.16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2058" y="1937004"/>
            <a:ext cx="3686671" cy="3695146"/>
          </a:xfrm>
          <a:prstGeom prst="rect">
            <a:avLst/>
          </a:prstGeom>
        </p:spPr>
      </p:pic>
      <p:grpSp>
        <p:nvGrpSpPr>
          <p:cNvPr id="3" name="Group 2"/>
          <p:cNvGrpSpPr/>
          <p:nvPr/>
        </p:nvGrpSpPr>
        <p:grpSpPr>
          <a:xfrm>
            <a:off x="4191000" y="2428293"/>
            <a:ext cx="4054475" cy="1972350"/>
            <a:chOff x="4191000" y="2428293"/>
            <a:chExt cx="4054475" cy="1972350"/>
          </a:xfrm>
        </p:grpSpPr>
        <p:sp>
          <p:nvSpPr>
            <p:cNvPr id="6" name="Right Arrow 5"/>
            <p:cNvSpPr/>
            <p:nvPr/>
          </p:nvSpPr>
          <p:spPr>
            <a:xfrm>
              <a:off x="4191000" y="3331400"/>
              <a:ext cx="762000" cy="895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28942" y="2428293"/>
              <a:ext cx="3116533" cy="646331"/>
            </a:xfrm>
            <a:prstGeom prst="rect">
              <a:avLst/>
            </a:prstGeom>
            <a:noFill/>
          </p:spPr>
          <p:txBody>
            <a:bodyPr wrap="square" rtlCol="0">
              <a:spAutoFit/>
            </a:bodyPr>
            <a:lstStyle/>
            <a:p>
              <a:r>
                <a:rPr lang="en-US" b="1" dirty="0">
                  <a:solidFill>
                    <a:srgbClr val="800000"/>
                  </a:solidFill>
                </a:rPr>
                <a:t>Remember it is stored in binary formats (BSON)</a:t>
              </a:r>
            </a:p>
          </p:txBody>
        </p:sp>
        <p:pic>
          <p:nvPicPr>
            <p:cNvPr id="8" name="Picture 7" descr="Screen Shot 2015-03-13 at 10.58.00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57117" y="3093701"/>
              <a:ext cx="2525645" cy="1306942"/>
            </a:xfrm>
            <a:prstGeom prst="rect">
              <a:avLst/>
            </a:prstGeom>
          </p:spPr>
        </p:pic>
      </p:grpSp>
    </p:spTree>
    <p:extLst>
      <p:ext uri="{BB962C8B-B14F-4D97-AF65-F5344CB8AC3E}">
        <p14:creationId xmlns:p14="http://schemas.microsoft.com/office/powerpoint/2010/main" xmlns="" val="12994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r>
              <a:rPr lang="en-US" dirty="0"/>
              <a:t>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18</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1815882"/>
          </a:xfrm>
          <a:prstGeom prst="rect">
            <a:avLst/>
          </a:prstGeom>
          <a:noFill/>
        </p:spPr>
        <p:txBody>
          <a:bodyPr wrap="square" rtlCol="0">
            <a:spAutoFit/>
          </a:bodyPr>
          <a:lstStyle/>
          <a:p>
            <a:pPr marL="285750" indent="-285750">
              <a:buFont typeface="Arial"/>
              <a:buChar char="•"/>
            </a:pPr>
            <a:r>
              <a:rPr lang="en-US" sz="1600" b="1" dirty="0">
                <a:solidFill>
                  <a:srgbClr val="800000"/>
                </a:solidFill>
                <a:latin typeface="Times New Roman"/>
                <a:cs typeface="Times New Roman"/>
              </a:rPr>
              <a:t>Collection</a:t>
            </a:r>
            <a:r>
              <a:rPr lang="en-US" sz="1600" dirty="0">
                <a:latin typeface="Times New Roman"/>
                <a:cs typeface="Times New Roman"/>
              </a:rPr>
              <a:t> is a group of similar documents</a:t>
            </a:r>
          </a:p>
          <a:p>
            <a:pPr marL="285750" indent="-285750">
              <a:buFont typeface="Arial"/>
              <a:buChar char="•"/>
            </a:pPr>
            <a:endParaRPr lang="en-US" sz="1600" dirty="0">
              <a:latin typeface="Times New Roman"/>
              <a:cs typeface="Times New Roman"/>
            </a:endParaRPr>
          </a:p>
          <a:p>
            <a:pPr marL="285750" indent="-285750">
              <a:buFont typeface="Arial"/>
              <a:buChar char="•"/>
            </a:pPr>
            <a:r>
              <a:rPr lang="en-US" sz="1600" dirty="0">
                <a:latin typeface="Times New Roman"/>
                <a:cs typeface="Times New Roman"/>
              </a:rPr>
              <a:t>Within a collection, each document must have a unique Id</a:t>
            </a:r>
          </a:p>
          <a:p>
            <a:endParaRPr lang="en-US" sz="1600" dirty="0"/>
          </a:p>
          <a:p>
            <a:pPr marL="285750" indent="-285750">
              <a:buFont typeface="Arial"/>
              <a:buChar char="•"/>
            </a:pPr>
            <a:endParaRPr lang="en-US" sz="1600" dirty="0"/>
          </a:p>
        </p:txBody>
      </p:sp>
      <p:sp>
        <p:nvSpPr>
          <p:cNvPr id="10" name="Rectangle 9"/>
          <p:cNvSpPr/>
          <p:nvPr/>
        </p:nvSpPr>
        <p:spPr>
          <a:xfrm>
            <a:off x="5334000" y="4028578"/>
            <a:ext cx="3098800" cy="975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FF00"/>
                </a:solidFill>
              </a:rPr>
              <a:t>Unlike RDBMS: </a:t>
            </a:r>
          </a:p>
          <a:p>
            <a:pPr algn="ctr"/>
            <a:r>
              <a:rPr lang="en-US" b="1" dirty="0">
                <a:solidFill>
                  <a:srgbClr val="FFFF00"/>
                </a:solidFill>
              </a:rPr>
              <a:t>No Integrity Constraints in </a:t>
            </a:r>
            <a:r>
              <a:rPr lang="en-US" b="1" dirty="0" err="1">
                <a:solidFill>
                  <a:srgbClr val="FFFF00"/>
                </a:solidFill>
              </a:rPr>
              <a:t>MongoDB</a:t>
            </a:r>
            <a:endParaRPr lang="en-US" b="1" dirty="0">
              <a:solidFill>
                <a:srgbClr val="FFFF00"/>
              </a:solidFill>
            </a:endParaRPr>
          </a:p>
        </p:txBody>
      </p:sp>
    </p:spTree>
    <p:extLst>
      <p:ext uri="{BB962C8B-B14F-4D97-AF65-F5344CB8AC3E}">
        <p14:creationId xmlns:p14="http://schemas.microsoft.com/office/powerpoint/2010/main" xmlns="" val="184241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r>
              <a:rPr lang="en-US" dirty="0"/>
              <a:t>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19</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3046988"/>
          </a:xfrm>
          <a:prstGeom prst="rect">
            <a:avLst/>
          </a:prstGeom>
          <a:noFill/>
        </p:spPr>
        <p:txBody>
          <a:bodyPr wrap="square" rtlCol="0">
            <a:spAutoFit/>
          </a:bodyPr>
          <a:lstStyle/>
          <a:p>
            <a:pPr marL="285750" indent="-285750">
              <a:buFont typeface="Arial"/>
              <a:buChar char="•"/>
            </a:pPr>
            <a:endParaRPr lang="en-US" sz="1600"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start with the </a:t>
            </a:r>
            <a:r>
              <a:rPr lang="hu-HU" b="1" dirty="0">
                <a:solidFill>
                  <a:srgbClr val="FF0000"/>
                </a:solidFill>
                <a:latin typeface="Times New Roman"/>
                <a:cs typeface="Times New Roman"/>
              </a:rPr>
              <a:t>$</a:t>
            </a:r>
            <a:r>
              <a:rPr lang="hu-HU" dirty="0">
                <a:latin typeface="Times New Roman"/>
                <a:cs typeface="Times New Roman"/>
              </a:rPr>
              <a:t> character</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contain the </a:t>
            </a:r>
            <a:r>
              <a:rPr lang="hu-HU" b="1" dirty="0">
                <a:solidFill>
                  <a:srgbClr val="FF0000"/>
                </a:solidFill>
                <a:latin typeface="Times New Roman"/>
                <a:cs typeface="Times New Roman"/>
              </a:rPr>
              <a:t>.</a:t>
            </a:r>
            <a:r>
              <a:rPr lang="hu-HU" dirty="0">
                <a:latin typeface="Times New Roman"/>
                <a:cs typeface="Times New Roman"/>
              </a:rPr>
              <a:t> character </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Max size of single document 16MB</a:t>
            </a:r>
          </a:p>
          <a:p>
            <a:pPr marL="285750" indent="-285750">
              <a:buFont typeface="Arial"/>
              <a:buChar char="•"/>
            </a:pPr>
            <a:endParaRPr lang="en-US" sz="1600" dirty="0"/>
          </a:p>
          <a:p>
            <a:pPr marL="285750" indent="-285750">
              <a:buFont typeface="Arial"/>
              <a:buChar char="•"/>
            </a:pPr>
            <a:endParaRPr lang="en-US" sz="1600" dirty="0"/>
          </a:p>
        </p:txBody>
      </p:sp>
    </p:spTree>
    <p:extLst>
      <p:ext uri="{BB962C8B-B14F-4D97-AF65-F5344CB8AC3E}">
        <p14:creationId xmlns:p14="http://schemas.microsoft.com/office/powerpoint/2010/main" xmlns="" val="123258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36F6E8-F63E-114F-AA5B-85E1157DD482}"/>
              </a:ext>
            </a:extLst>
          </p:cNvPr>
          <p:cNvSpPr>
            <a:spLocks noGrp="1"/>
          </p:cNvSpPr>
          <p:nvPr>
            <p:ph type="title"/>
          </p:nvPr>
        </p:nvSpPr>
        <p:spPr/>
        <p:txBody>
          <a:bodyPr/>
          <a:lstStyle/>
          <a:p>
            <a:r>
              <a:rPr lang="en-US" dirty="0"/>
              <a:t>Syllabus </a:t>
            </a:r>
          </a:p>
        </p:txBody>
      </p:sp>
      <p:pic>
        <p:nvPicPr>
          <p:cNvPr id="6" name="Content Placeholder 5">
            <a:extLst>
              <a:ext uri="{FF2B5EF4-FFF2-40B4-BE49-F238E27FC236}">
                <a16:creationId xmlns:a16="http://schemas.microsoft.com/office/drawing/2014/main" xmlns="" id="{EB0FCCD9-1E05-5B4C-A270-9DBE446EEC77}"/>
              </a:ext>
            </a:extLst>
          </p:cNvPr>
          <p:cNvPicPr>
            <a:picLocks noGrp="1" noChangeAspect="1"/>
          </p:cNvPicPr>
          <p:nvPr>
            <p:ph idx="1"/>
          </p:nvPr>
        </p:nvPicPr>
        <p:blipFill>
          <a:blip r:embed="rId2"/>
          <a:stretch>
            <a:fillRect/>
          </a:stretch>
        </p:blipFill>
        <p:spPr>
          <a:xfrm>
            <a:off x="900113" y="2562896"/>
            <a:ext cx="7345362" cy="2006486"/>
          </a:xfrm>
        </p:spPr>
      </p:pic>
      <p:sp>
        <p:nvSpPr>
          <p:cNvPr id="4" name="Slide Number Placeholder 3">
            <a:extLst>
              <a:ext uri="{FF2B5EF4-FFF2-40B4-BE49-F238E27FC236}">
                <a16:creationId xmlns:a16="http://schemas.microsoft.com/office/drawing/2014/main" xmlns="" id="{0C1D410B-8E02-8F49-962D-AD3A298110AA}"/>
              </a:ext>
            </a:extLst>
          </p:cNvPr>
          <p:cNvSpPr>
            <a:spLocks noGrp="1"/>
          </p:cNvSpPr>
          <p:nvPr>
            <p:ph type="sldNum" sz="quarter" idx="12"/>
          </p:nvPr>
        </p:nvSpPr>
        <p:spPr/>
        <p:txBody>
          <a:bodyPr/>
          <a:lstStyle/>
          <a:p>
            <a:fld id="{EBFB1032-EA64-7144-B003-9BCC9D94B503}" type="slidenum">
              <a:rPr lang="en-US" smtClean="0"/>
              <a:pPr/>
              <a:t>2</a:t>
            </a:fld>
            <a:endParaRPr lang="en-US" dirty="0"/>
          </a:p>
        </p:txBody>
      </p:sp>
    </p:spTree>
    <p:extLst>
      <p:ext uri="{BB962C8B-B14F-4D97-AF65-F5344CB8AC3E}">
        <p14:creationId xmlns:p14="http://schemas.microsoft.com/office/powerpoint/2010/main" xmlns="" val="3388102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6613" y="244158"/>
            <a:ext cx="3904302" cy="1339850"/>
          </a:xfrm>
        </p:spPr>
        <p:txBody>
          <a:bodyPr>
            <a:noAutofit/>
          </a:bodyPr>
          <a:lstStyle/>
          <a:p>
            <a:r>
              <a:rPr lang="en-US" sz="3200" dirty="0"/>
              <a:t>Example Document in </a:t>
            </a:r>
            <a:r>
              <a:rPr lang="en-US" sz="3200" dirty="0" err="1"/>
              <a:t>MongoDB</a:t>
            </a:r>
            <a:endParaRPr lang="en-US" sz="3200"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20</a:t>
            </a:fld>
            <a:endParaRPr lang="en-US" dirty="0"/>
          </a:p>
        </p:txBody>
      </p:sp>
      <p:pic>
        <p:nvPicPr>
          <p:cNvPr id="5" name="Picture 4" descr="Screen Shot 2015-03-13 at 8.33.16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62382" y="244158"/>
            <a:ext cx="4199089" cy="6383655"/>
          </a:xfrm>
          <a:prstGeom prst="rect">
            <a:avLst/>
          </a:prstGeom>
        </p:spPr>
      </p:pic>
      <p:sp>
        <p:nvSpPr>
          <p:cNvPr id="6" name="TextBox 5"/>
          <p:cNvSpPr txBox="1"/>
          <p:nvPr/>
        </p:nvSpPr>
        <p:spPr>
          <a:xfrm>
            <a:off x="4561471" y="1917779"/>
            <a:ext cx="4302297" cy="4247317"/>
          </a:xfrm>
          <a:prstGeom prst="rect">
            <a:avLst/>
          </a:prstGeom>
          <a:noFill/>
        </p:spPr>
        <p:txBody>
          <a:bodyPr wrap="square" rtlCol="0">
            <a:spAutoFit/>
          </a:bodyPr>
          <a:lstStyle/>
          <a:p>
            <a:pPr marL="285750" indent="-285750">
              <a:buFont typeface="Arial"/>
              <a:buChar char="•"/>
            </a:pPr>
            <a:r>
              <a:rPr lang="en-US" dirty="0"/>
              <a:t>_id is a special column in each document </a:t>
            </a:r>
          </a:p>
          <a:p>
            <a:pPr marL="285750" indent="-285750">
              <a:buFont typeface="Arial"/>
              <a:buChar char="•"/>
            </a:pPr>
            <a:endParaRPr lang="en-US" dirty="0"/>
          </a:p>
          <a:p>
            <a:pPr marL="285750" indent="-285750">
              <a:buFont typeface="Arial"/>
              <a:buChar char="•"/>
            </a:pPr>
            <a:r>
              <a:rPr lang="en-US" dirty="0"/>
              <a:t>Unique within each collection</a:t>
            </a:r>
          </a:p>
          <a:p>
            <a:pPr marL="285750" indent="-285750">
              <a:buFont typeface="Arial"/>
              <a:buChar char="•"/>
            </a:pPr>
            <a:endParaRPr lang="en-US" dirty="0"/>
          </a:p>
          <a:p>
            <a:pPr marL="285750" indent="-285750">
              <a:buFont typeface="Arial"/>
              <a:buChar char="•"/>
            </a:pPr>
            <a:r>
              <a:rPr lang="en-US" dirty="0"/>
              <a:t>_id </a:t>
            </a:r>
            <a:r>
              <a:rPr lang="en-US" dirty="0">
                <a:sym typeface="Wingdings"/>
              </a:rPr>
              <a:t> Primary Key in RDBMS</a:t>
            </a:r>
            <a:endParaRPr lang="en-US" dirty="0"/>
          </a:p>
          <a:p>
            <a:pPr marL="285750" indent="-285750">
              <a:buFont typeface="Arial"/>
              <a:buChar char="•"/>
            </a:pPr>
            <a:endParaRPr lang="en-US" dirty="0"/>
          </a:p>
          <a:p>
            <a:pPr marL="285750" indent="-285750">
              <a:buFont typeface="Arial"/>
              <a:buChar char="•"/>
            </a:pPr>
            <a:r>
              <a:rPr lang="en-US" dirty="0"/>
              <a:t>_id is 12 Bytes, you can set it yourself</a:t>
            </a:r>
          </a:p>
          <a:p>
            <a:pPr marL="285750" indent="-285750">
              <a:buFont typeface="Arial"/>
              <a:buChar char="•"/>
            </a:pPr>
            <a:endParaRPr lang="en-US" dirty="0"/>
          </a:p>
          <a:p>
            <a:pPr marL="285750" indent="-285750">
              <a:buFont typeface="Arial"/>
              <a:buChar char="•"/>
            </a:pPr>
            <a:r>
              <a:rPr lang="en-US" dirty="0"/>
              <a:t>Or:</a:t>
            </a:r>
          </a:p>
          <a:p>
            <a:pPr marL="742950" lvl="1" indent="-285750">
              <a:buFont typeface="Arial"/>
              <a:buChar char="•"/>
            </a:pPr>
            <a:r>
              <a:rPr lang="en-US" dirty="0"/>
              <a:t>1</a:t>
            </a:r>
            <a:r>
              <a:rPr lang="en-US" baseline="30000" dirty="0"/>
              <a:t>st</a:t>
            </a:r>
            <a:r>
              <a:rPr lang="en-US" dirty="0"/>
              <a:t> 4 bytes </a:t>
            </a:r>
            <a:r>
              <a:rPr lang="en-US" dirty="0">
                <a:sym typeface="Wingdings"/>
              </a:rPr>
              <a:t> timestamp</a:t>
            </a:r>
          </a:p>
          <a:p>
            <a:pPr marL="742950" lvl="1" indent="-285750">
              <a:buFont typeface="Arial"/>
              <a:buChar char="•"/>
            </a:pPr>
            <a:r>
              <a:rPr lang="en-US" dirty="0">
                <a:sym typeface="Wingdings"/>
              </a:rPr>
              <a:t>Next 3 bytes  machine id</a:t>
            </a:r>
          </a:p>
          <a:p>
            <a:pPr marL="742950" lvl="1" indent="-285750">
              <a:buFont typeface="Arial"/>
              <a:buChar char="•"/>
            </a:pPr>
            <a:r>
              <a:rPr lang="en-US" dirty="0">
                <a:sym typeface="Wingdings"/>
              </a:rPr>
              <a:t>Next 2 bytes  Process id</a:t>
            </a:r>
          </a:p>
          <a:p>
            <a:pPr marL="742950" lvl="1" indent="-285750">
              <a:buFont typeface="Arial"/>
              <a:buChar char="•"/>
            </a:pPr>
            <a:r>
              <a:rPr lang="en-US" dirty="0">
                <a:sym typeface="Wingdings"/>
              </a:rPr>
              <a:t>Last 3 bytes  incremental values</a:t>
            </a:r>
            <a:endParaRPr lang="en-US" dirty="0"/>
          </a:p>
          <a:p>
            <a:endParaRPr lang="en-US" dirty="0"/>
          </a:p>
        </p:txBody>
      </p:sp>
      <p:sp>
        <p:nvSpPr>
          <p:cNvPr id="7" name="Oval 6"/>
          <p:cNvSpPr/>
          <p:nvPr/>
        </p:nvSpPr>
        <p:spPr>
          <a:xfrm>
            <a:off x="375920" y="457200"/>
            <a:ext cx="2651760" cy="487680"/>
          </a:xfrm>
          <a:prstGeom prst="ellipse">
            <a:avLst/>
          </a:prstGeom>
          <a:noFill/>
          <a:ln w="317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9913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dissolve">
                                      <p:cBhvr>
                                        <p:cTn id="7" dur="500"/>
                                        <p:tgtEl>
                                          <p:spTgt spid="6">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8" end="8"/>
                                            </p:txEl>
                                          </p:spTgt>
                                        </p:tgtEl>
                                        <p:attrNameLst>
                                          <p:attrName>style.visibility</p:attrName>
                                        </p:attrNameLst>
                                      </p:cBhvr>
                                      <p:to>
                                        <p:strVal val="visible"/>
                                      </p:to>
                                    </p:set>
                                    <p:animEffect transition="in" filter="dissolve">
                                      <p:cBhvr>
                                        <p:cTn id="10" dur="500"/>
                                        <p:tgtEl>
                                          <p:spTgt spid="6">
                                            <p:txEl>
                                              <p:pRg st="8" end="8"/>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animEffect transition="in" filter="dissolve">
                                      <p:cBhvr>
                                        <p:cTn id="13" dur="500"/>
                                        <p:tgtEl>
                                          <p:spTgt spid="6">
                                            <p:txEl>
                                              <p:pRg st="9" end="9"/>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10" end="10"/>
                                            </p:txEl>
                                          </p:spTgt>
                                        </p:tgtEl>
                                        <p:attrNameLst>
                                          <p:attrName>style.visibility</p:attrName>
                                        </p:attrNameLst>
                                      </p:cBhvr>
                                      <p:to>
                                        <p:strVal val="visible"/>
                                      </p:to>
                                    </p:set>
                                    <p:animEffect transition="in" filter="dissolve">
                                      <p:cBhvr>
                                        <p:cTn id="16" dur="500"/>
                                        <p:tgtEl>
                                          <p:spTgt spid="6">
                                            <p:txEl>
                                              <p:pRg st="10" end="1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animEffect transition="in" filter="dissolve">
                                      <p:cBhvr>
                                        <p:cTn id="19" dur="500"/>
                                        <p:tgtEl>
                                          <p:spTgt spid="6">
                                            <p:txEl>
                                              <p:pRg st="11" end="1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
                                            <p:txEl>
                                              <p:pRg st="12" end="12"/>
                                            </p:txEl>
                                          </p:spTgt>
                                        </p:tgtEl>
                                        <p:attrNameLst>
                                          <p:attrName>style.visibility</p:attrName>
                                        </p:attrNameLst>
                                      </p:cBhvr>
                                      <p:to>
                                        <p:strVal val="visible"/>
                                      </p:to>
                                    </p:set>
                                    <p:animEffect transition="in" filter="dissolve">
                                      <p:cBhvr>
                                        <p:cTn id="22"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 Defined Schema </a:t>
            </a:r>
            <a:br>
              <a:rPr lang="en-US" dirty="0"/>
            </a:br>
            <a:r>
              <a:rPr lang="en-US" dirty="0"/>
              <a:t>(Schema-free Or Schema-less)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21</a:t>
            </a:fld>
            <a:endParaRPr lang="en-US" dirty="0"/>
          </a:p>
        </p:txBody>
      </p:sp>
      <p:pic>
        <p:nvPicPr>
          <p:cNvPr id="5" name="Picture 4" descr="Screen Shot 2015-03-13 at 11.09.27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51783" y="1800062"/>
            <a:ext cx="7861300" cy="4457700"/>
          </a:xfrm>
          <a:prstGeom prst="rect">
            <a:avLst/>
          </a:prstGeom>
        </p:spPr>
      </p:pic>
    </p:spTree>
    <p:extLst>
      <p:ext uri="{BB962C8B-B14F-4D97-AF65-F5344CB8AC3E}">
        <p14:creationId xmlns:p14="http://schemas.microsoft.com/office/powerpoint/2010/main" xmlns="" val="3146423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895918"/>
            <a:ext cx="7345362" cy="1339850"/>
          </a:xfrm>
        </p:spPr>
        <p:txBody>
          <a:bodyPr>
            <a:normAutofit/>
          </a:bodyPr>
          <a:lstStyle/>
          <a:p>
            <a:r>
              <a:rPr lang="en-US" dirty="0"/>
              <a:t>Data Model Comparison</a:t>
            </a:r>
            <a:br>
              <a:rPr lang="en-US" dirty="0"/>
            </a:br>
            <a:r>
              <a:rPr lang="en-US" sz="3100" dirty="0"/>
              <a:t>Relational DB vs. </a:t>
            </a:r>
            <a:r>
              <a:rPr lang="en-US" sz="3100" dirty="0" err="1"/>
              <a:t>NoSQL</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22</a:t>
            </a:fld>
            <a:endParaRPr lang="en-US" dirty="0"/>
          </a:p>
        </p:txBody>
      </p:sp>
    </p:spTree>
    <p:extLst>
      <p:ext uri="{BB962C8B-B14F-4D97-AF65-F5344CB8AC3E}">
        <p14:creationId xmlns:p14="http://schemas.microsoft.com/office/powerpoint/2010/main" xmlns="" val="1710142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EBFB1032-EA64-7144-B003-9BCC9D94B503}" type="slidenum">
              <a:rPr lang="en-US" smtClean="0"/>
              <a:pPr/>
              <a:t>23</a:t>
            </a:fld>
            <a:endParaRPr lang="en-US" dirty="0"/>
          </a:p>
        </p:txBody>
      </p:sp>
      <p:pic>
        <p:nvPicPr>
          <p:cNvPr id="5" name="Picture 4" descr="Screen Shot 2015-03-13 at 10.10.28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28320" y="534629"/>
            <a:ext cx="7985760" cy="5730803"/>
          </a:xfrm>
          <a:prstGeom prst="rect">
            <a:avLst/>
          </a:prstGeom>
        </p:spPr>
      </p:pic>
    </p:spTree>
    <p:extLst>
      <p:ext uri="{BB962C8B-B14F-4D97-AF65-F5344CB8AC3E}">
        <p14:creationId xmlns:p14="http://schemas.microsoft.com/office/powerpoint/2010/main" xmlns="" val="562081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24</a:t>
            </a:fld>
            <a:endParaRPr lang="en-US" dirty="0"/>
          </a:p>
        </p:txBody>
      </p:sp>
      <p:pic>
        <p:nvPicPr>
          <p:cNvPr id="5" name="Picture 4" descr="Screen Shot 2015-03-13 at 10.12.17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84873" y="1851967"/>
            <a:ext cx="7189849" cy="4111953"/>
          </a:xfrm>
          <a:prstGeom prst="rect">
            <a:avLst/>
          </a:prstGeom>
        </p:spPr>
      </p:pic>
    </p:spTree>
    <p:extLst>
      <p:ext uri="{BB962C8B-B14F-4D97-AF65-F5344CB8AC3E}">
        <p14:creationId xmlns:p14="http://schemas.microsoft.com/office/powerpoint/2010/main" xmlns="" val="3642278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25</a:t>
            </a:fld>
            <a:endParaRPr lang="en-US" dirty="0"/>
          </a:p>
        </p:txBody>
      </p:sp>
      <p:pic>
        <p:nvPicPr>
          <p:cNvPr id="5" name="Picture 4" descr="Screen Shot 2015-03-13 at 10.12.26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00112" y="1835589"/>
            <a:ext cx="7075487" cy="4122112"/>
          </a:xfrm>
          <a:prstGeom prst="rect">
            <a:avLst/>
          </a:prstGeom>
        </p:spPr>
      </p:pic>
    </p:spTree>
    <p:extLst>
      <p:ext uri="{BB962C8B-B14F-4D97-AF65-F5344CB8AC3E}">
        <p14:creationId xmlns:p14="http://schemas.microsoft.com/office/powerpoint/2010/main" xmlns="" val="4139656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pPr/>
              <a:t>26</a:t>
            </a:fld>
            <a:endParaRPr lang="en-US" dirty="0"/>
          </a:p>
        </p:txBody>
      </p:sp>
      <p:pic>
        <p:nvPicPr>
          <p:cNvPr id="5" name="Picture 4" descr="Screen Shot 2015-03-13 at 10.12.36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98880" y="1893366"/>
            <a:ext cx="6884808" cy="4334714"/>
          </a:xfrm>
          <a:prstGeom prst="rect">
            <a:avLst/>
          </a:prstGeom>
        </p:spPr>
      </p:pic>
    </p:spTree>
    <p:extLst>
      <p:ext uri="{BB962C8B-B14F-4D97-AF65-F5344CB8AC3E}">
        <p14:creationId xmlns:p14="http://schemas.microsoft.com/office/powerpoint/2010/main" xmlns="" val="2851313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Tradeoff: Normalization vs. Easy Usage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27</a:t>
            </a:fld>
            <a:endParaRPr lang="en-US" dirty="0"/>
          </a:p>
        </p:txBody>
      </p:sp>
      <p:pic>
        <p:nvPicPr>
          <p:cNvPr id="5" name="Picture 4" descr="Screen Shot 2015-03-13 at 11.01.46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18299" y="1857008"/>
            <a:ext cx="7932521" cy="4129556"/>
          </a:xfrm>
          <a:prstGeom prst="rect">
            <a:avLst/>
          </a:prstGeom>
        </p:spPr>
      </p:pic>
    </p:spTree>
    <p:extLst>
      <p:ext uri="{BB962C8B-B14F-4D97-AF65-F5344CB8AC3E}">
        <p14:creationId xmlns:p14="http://schemas.microsoft.com/office/powerpoint/2010/main" xmlns="" val="2351848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Join Queries</a:t>
            </a:r>
          </a:p>
        </p:txBody>
      </p:sp>
      <p:sp>
        <p:nvSpPr>
          <p:cNvPr id="3" name="Content Placeholder 2"/>
          <p:cNvSpPr>
            <a:spLocks noGrp="1"/>
          </p:cNvSpPr>
          <p:nvPr>
            <p:ph idx="1"/>
          </p:nvPr>
        </p:nvSpPr>
        <p:spPr>
          <a:xfrm>
            <a:off x="362166" y="1706764"/>
            <a:ext cx="5228075" cy="489877"/>
          </a:xfrm>
        </p:spPr>
        <p:txBody>
          <a:bodyPr/>
          <a:lstStyle/>
          <a:p>
            <a:pPr marL="0" indent="0">
              <a:buNone/>
            </a:pPr>
            <a:r>
              <a:rPr lang="en-US" dirty="0"/>
              <a:t>Relational DBs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28</a:t>
            </a:fld>
            <a:endParaRPr lang="en-US" dirty="0"/>
          </a:p>
        </p:txBody>
      </p:sp>
      <p:pic>
        <p:nvPicPr>
          <p:cNvPr id="5" name="Picture 4" descr="Screen Shot 2015-03-13 at 11.11.39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32899" y="2196641"/>
            <a:ext cx="6607824" cy="4129890"/>
          </a:xfrm>
          <a:prstGeom prst="rect">
            <a:avLst/>
          </a:prstGeom>
        </p:spPr>
      </p:pic>
    </p:spTree>
    <p:extLst>
      <p:ext uri="{BB962C8B-B14F-4D97-AF65-F5344CB8AC3E}">
        <p14:creationId xmlns:p14="http://schemas.microsoft.com/office/powerpoint/2010/main" xmlns="" val="1367613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Joins in </a:t>
            </a:r>
            <a:r>
              <a:rPr lang="en-US" dirty="0" err="1"/>
              <a:t>MongoDB</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29</a:t>
            </a:fld>
            <a:endParaRPr lang="en-US" dirty="0"/>
          </a:p>
        </p:txBody>
      </p:sp>
      <p:pic>
        <p:nvPicPr>
          <p:cNvPr id="6" name="Picture 5" descr="Screen Shot 2015-03-13 at 11.13.15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99687" y="2088452"/>
            <a:ext cx="6287720" cy="3863906"/>
          </a:xfrm>
          <a:prstGeom prst="rect">
            <a:avLst/>
          </a:prstGeom>
        </p:spPr>
      </p:pic>
    </p:spTree>
    <p:extLst>
      <p:ext uri="{BB962C8B-B14F-4D97-AF65-F5344CB8AC3E}">
        <p14:creationId xmlns:p14="http://schemas.microsoft.com/office/powerpoint/2010/main" xmlns="" val="336583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FB1032-EA64-7144-B003-9BCC9D94B503}" type="slidenum">
              <a:rPr lang="en-US" smtClean="0"/>
              <a:pPr/>
              <a:t>3</a:t>
            </a:fld>
            <a:endParaRPr lang="en-US" dirty="0"/>
          </a:p>
        </p:txBody>
      </p:sp>
      <p:sp>
        <p:nvSpPr>
          <p:cNvPr id="3" name="Content Placeholder 2"/>
          <p:cNvSpPr>
            <a:spLocks noGrp="1"/>
          </p:cNvSpPr>
          <p:nvPr>
            <p:ph idx="1"/>
          </p:nvPr>
        </p:nvSpPr>
        <p:spPr/>
        <p:txBody>
          <a:bodyPr>
            <a:normAutofit/>
          </a:bodyPr>
          <a:lstStyle/>
          <a:p>
            <a:r>
              <a:rPr lang="en-US" dirty="0">
                <a:solidFill>
                  <a:schemeClr val="tx1"/>
                </a:solidFill>
              </a:rPr>
              <a:t>Name comes from “Hu</a:t>
            </a:r>
            <a:r>
              <a:rPr lang="en-US" b="1" dirty="0">
                <a:solidFill>
                  <a:srgbClr val="C00000"/>
                </a:solidFill>
              </a:rPr>
              <a:t>mongo</a:t>
            </a:r>
            <a:r>
              <a:rPr lang="en-US" dirty="0">
                <a:solidFill>
                  <a:schemeClr val="tx1"/>
                </a:solidFill>
              </a:rPr>
              <a:t>us” &amp; huge data</a:t>
            </a:r>
          </a:p>
          <a:p>
            <a:endParaRPr lang="en-US" dirty="0">
              <a:solidFill>
                <a:schemeClr val="tx1"/>
              </a:solidFill>
            </a:endParaRPr>
          </a:p>
          <a:p>
            <a:r>
              <a:rPr lang="en-US">
                <a:solidFill>
                  <a:schemeClr val="tx1"/>
                </a:solidFill>
              </a:rPr>
              <a:t>Written in </a:t>
            </a:r>
            <a:r>
              <a:rPr lang="en-US" dirty="0">
                <a:solidFill>
                  <a:schemeClr val="tx1"/>
                </a:solidFill>
              </a:rPr>
              <a:t>C++, JavaScript, Python developed in 2009</a:t>
            </a:r>
          </a:p>
          <a:p>
            <a:pPr algn="just"/>
            <a:r>
              <a:rPr lang="en-US" altLang="zh-CN" dirty="0">
                <a:solidFill>
                  <a:schemeClr val="tx1"/>
                </a:solidFill>
                <a:latin typeface="Constantia" charset="0"/>
              </a:rPr>
              <a:t>Creator: </a:t>
            </a:r>
            <a:r>
              <a:rPr lang="en-US" altLang="zh-CN" sz="3200" dirty="0">
                <a:solidFill>
                  <a:schemeClr val="tx1"/>
                </a:solidFill>
                <a:latin typeface="Times New Roman" panose="02020603050405020304" pitchFamily="18" charset="0"/>
                <a:cs typeface="Times New Roman" panose="02020603050405020304" pitchFamily="18" charset="0"/>
              </a:rPr>
              <a:t>10gen software company </a:t>
            </a:r>
            <a:r>
              <a:rPr lang="en-US" altLang="zh-CN" dirty="0">
                <a:solidFill>
                  <a:schemeClr val="tx1"/>
                </a:solidFill>
                <a:latin typeface="Constantia" charset="0"/>
              </a:rPr>
              <a:t>, (former </a:t>
            </a:r>
            <a:r>
              <a:rPr lang="en-US" altLang="zh-CN" dirty="0" err="1">
                <a:solidFill>
                  <a:schemeClr val="tx1"/>
                </a:solidFill>
                <a:latin typeface="Constantia" charset="0"/>
              </a:rPr>
              <a:t>doublick</a:t>
            </a:r>
            <a:r>
              <a:rPr lang="en-US" altLang="zh-CN" dirty="0">
                <a:solidFill>
                  <a:schemeClr val="tx1"/>
                </a:solidFill>
                <a:latin typeface="Constantia" charset="0"/>
              </a:rPr>
              <a:t>) </a:t>
            </a:r>
            <a:r>
              <a:rPr lang="en-GB" altLang="zh-CN" dirty="0">
                <a:solidFill>
                  <a:schemeClr val="tx1"/>
                </a:solidFill>
                <a:latin typeface="Constantia" charset="0"/>
              </a:rPr>
              <a:t>as a component of a planned platform as a service product</a:t>
            </a:r>
            <a:endParaRPr lang="en-US" altLang="zh-CN" dirty="0">
              <a:solidFill>
                <a:schemeClr val="tx1"/>
              </a:solidFill>
              <a:latin typeface="Constantia" charset="0"/>
            </a:endParaRPr>
          </a:p>
          <a:p>
            <a:pPr marL="0" indent="0">
              <a:buNone/>
            </a:pPr>
            <a:endParaRPr lang="en-US" dirty="0">
              <a:solidFill>
                <a:schemeClr val="tx1"/>
              </a:solidFill>
            </a:endParaRPr>
          </a:p>
        </p:txBody>
      </p:sp>
      <p:pic>
        <p:nvPicPr>
          <p:cNvPr id="7" name="Picture 6"/>
          <p:cNvPicPr>
            <a:picLocks noChangeAspect="1"/>
          </p:cNvPicPr>
          <p:nvPr/>
        </p:nvPicPr>
        <p:blipFill>
          <a:blip r:embed="rId2"/>
          <a:stretch>
            <a:fillRect/>
          </a:stretch>
        </p:blipFill>
        <p:spPr>
          <a:xfrm>
            <a:off x="2436240" y="244158"/>
            <a:ext cx="4056081" cy="1234143"/>
          </a:xfrm>
          <a:prstGeom prst="rect">
            <a:avLst/>
          </a:prstGeom>
        </p:spPr>
      </p:pic>
    </p:spTree>
    <p:extLst>
      <p:ext uri="{BB962C8B-B14F-4D97-AF65-F5344CB8AC3E}">
        <p14:creationId xmlns:p14="http://schemas.microsoft.com/office/powerpoint/2010/main" xmlns="" val="348426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2654338"/>
            <a:ext cx="7345362" cy="1339850"/>
          </a:xfrm>
        </p:spPr>
        <p:txBody>
          <a:bodyPr/>
          <a:lstStyle/>
          <a:p>
            <a:r>
              <a:rPr lang="en-US" dirty="0"/>
              <a:t>Updates &amp; Querying</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30</a:t>
            </a:fld>
            <a:endParaRPr lang="en-US" dirty="0"/>
          </a:p>
        </p:txBody>
      </p:sp>
    </p:spTree>
    <p:extLst>
      <p:ext uri="{BB962C8B-B14F-4D97-AF65-F5344CB8AC3E}">
        <p14:creationId xmlns:p14="http://schemas.microsoft.com/office/powerpoint/2010/main" xmlns="" val="349405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Must Practice It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31</a:t>
            </a:fld>
            <a:endParaRPr lang="en-US" dirty="0"/>
          </a:p>
        </p:txBody>
      </p:sp>
      <p:pic>
        <p:nvPicPr>
          <p:cNvPr id="7" name="Picture 6"/>
          <p:cNvPicPr>
            <a:picLocks noChangeAspect="1"/>
          </p:cNvPicPr>
          <p:nvPr/>
        </p:nvPicPr>
        <p:blipFill>
          <a:blip r:embed="rId2"/>
          <a:stretch>
            <a:fillRect/>
          </a:stretch>
        </p:blipFill>
        <p:spPr>
          <a:xfrm>
            <a:off x="900113" y="2095501"/>
            <a:ext cx="1712016" cy="1155700"/>
          </a:xfrm>
          <a:prstGeom prst="rect">
            <a:avLst/>
          </a:prstGeom>
        </p:spPr>
      </p:pic>
      <p:pic>
        <p:nvPicPr>
          <p:cNvPr id="9" name="Picture 8"/>
          <p:cNvPicPr>
            <a:picLocks noChangeAspect="1"/>
          </p:cNvPicPr>
          <p:nvPr/>
        </p:nvPicPr>
        <p:blipFill>
          <a:blip r:embed="rId3"/>
          <a:stretch>
            <a:fillRect/>
          </a:stretch>
        </p:blipFill>
        <p:spPr>
          <a:xfrm>
            <a:off x="3713480" y="1742440"/>
            <a:ext cx="1727200" cy="1727200"/>
          </a:xfrm>
          <a:prstGeom prst="rect">
            <a:avLst/>
          </a:prstGeom>
        </p:spPr>
      </p:pic>
      <p:pic>
        <p:nvPicPr>
          <p:cNvPr id="10" name="Picture 9"/>
          <p:cNvPicPr>
            <a:picLocks noChangeAspect="1"/>
          </p:cNvPicPr>
          <p:nvPr/>
        </p:nvPicPr>
        <p:blipFill>
          <a:blip r:embed="rId4"/>
          <a:stretch>
            <a:fillRect/>
          </a:stretch>
        </p:blipFill>
        <p:spPr>
          <a:xfrm>
            <a:off x="6492240" y="1894840"/>
            <a:ext cx="1300480" cy="1368926"/>
          </a:xfrm>
          <a:prstGeom prst="rect">
            <a:avLst/>
          </a:prstGeom>
        </p:spPr>
      </p:pic>
      <p:sp>
        <p:nvSpPr>
          <p:cNvPr id="11" name="TextBox 10"/>
          <p:cNvSpPr txBox="1"/>
          <p:nvPr/>
        </p:nvSpPr>
        <p:spPr>
          <a:xfrm>
            <a:off x="1302030" y="3523734"/>
            <a:ext cx="992579" cy="369332"/>
          </a:xfrm>
          <a:prstGeom prst="rect">
            <a:avLst/>
          </a:prstGeom>
          <a:noFill/>
        </p:spPr>
        <p:txBody>
          <a:bodyPr wrap="none" rtlCol="0">
            <a:spAutoFit/>
          </a:bodyPr>
          <a:lstStyle/>
          <a:p>
            <a:r>
              <a:rPr lang="en-US" dirty="0"/>
              <a:t>Install it</a:t>
            </a:r>
          </a:p>
        </p:txBody>
      </p:sp>
      <p:sp>
        <p:nvSpPr>
          <p:cNvPr id="12" name="TextBox 11"/>
          <p:cNvSpPr txBox="1"/>
          <p:nvPr/>
        </p:nvSpPr>
        <p:spPr>
          <a:xfrm>
            <a:off x="3516910" y="3523734"/>
            <a:ext cx="2172390" cy="369332"/>
          </a:xfrm>
          <a:prstGeom prst="rect">
            <a:avLst/>
          </a:prstGeom>
          <a:noFill/>
        </p:spPr>
        <p:txBody>
          <a:bodyPr wrap="none" rtlCol="0">
            <a:spAutoFit/>
          </a:bodyPr>
          <a:lstStyle/>
          <a:p>
            <a:r>
              <a:rPr lang="en-US" dirty="0"/>
              <a:t>Practice simple stuff</a:t>
            </a:r>
          </a:p>
        </p:txBody>
      </p:sp>
      <p:sp>
        <p:nvSpPr>
          <p:cNvPr id="13" name="TextBox 12"/>
          <p:cNvSpPr txBox="1"/>
          <p:nvPr/>
        </p:nvSpPr>
        <p:spPr>
          <a:xfrm>
            <a:off x="6229630" y="3491468"/>
            <a:ext cx="2390398" cy="369332"/>
          </a:xfrm>
          <a:prstGeom prst="rect">
            <a:avLst/>
          </a:prstGeom>
          <a:noFill/>
        </p:spPr>
        <p:txBody>
          <a:bodyPr wrap="none" rtlCol="0">
            <a:spAutoFit/>
          </a:bodyPr>
          <a:lstStyle/>
          <a:p>
            <a:r>
              <a:rPr lang="en-US" dirty="0"/>
              <a:t>Move to complex stuff</a:t>
            </a:r>
          </a:p>
        </p:txBody>
      </p:sp>
      <p:sp>
        <p:nvSpPr>
          <p:cNvPr id="14" name="Rectangle 13"/>
          <p:cNvSpPr/>
          <p:nvPr/>
        </p:nvSpPr>
        <p:spPr>
          <a:xfrm>
            <a:off x="647104" y="4189214"/>
            <a:ext cx="4839786" cy="369332"/>
          </a:xfrm>
          <a:prstGeom prst="rect">
            <a:avLst/>
          </a:prstGeom>
        </p:spPr>
        <p:txBody>
          <a:bodyPr wrap="none">
            <a:spAutoFit/>
          </a:bodyPr>
          <a:lstStyle/>
          <a:p>
            <a:r>
              <a:rPr lang="en-US" b="1" dirty="0">
                <a:solidFill>
                  <a:srgbClr val="800000"/>
                </a:solidFill>
              </a:rPr>
              <a:t>Install it from here:  </a:t>
            </a:r>
            <a:r>
              <a:rPr lang="en-US" dirty="0">
                <a:hlinkClick r:id="rId5"/>
              </a:rPr>
              <a:t>http://www.mongodb.org</a:t>
            </a:r>
            <a:endParaRPr lang="en-US" dirty="0"/>
          </a:p>
        </p:txBody>
      </p:sp>
      <p:sp>
        <p:nvSpPr>
          <p:cNvPr id="15" name="Rectangle 14"/>
          <p:cNvSpPr/>
          <p:nvPr/>
        </p:nvSpPr>
        <p:spPr>
          <a:xfrm>
            <a:off x="647104" y="4727863"/>
            <a:ext cx="7394929" cy="646331"/>
          </a:xfrm>
          <a:prstGeom prst="rect">
            <a:avLst/>
          </a:prstGeom>
        </p:spPr>
        <p:txBody>
          <a:bodyPr wrap="square">
            <a:spAutoFit/>
          </a:bodyPr>
          <a:lstStyle/>
          <a:p>
            <a:r>
              <a:rPr lang="en-US" b="1" dirty="0">
                <a:solidFill>
                  <a:srgbClr val="800000"/>
                </a:solidFill>
              </a:rPr>
              <a:t>Manual:</a:t>
            </a:r>
            <a:r>
              <a:rPr lang="en-US" dirty="0"/>
              <a:t> </a:t>
            </a:r>
            <a:r>
              <a:rPr lang="en-US" dirty="0">
                <a:hlinkClick r:id="rId6"/>
              </a:rPr>
              <a:t>http://docs.mongodb.org/master/MongoDB-manual.pdf</a:t>
            </a:r>
            <a:endParaRPr lang="en-US" dirty="0"/>
          </a:p>
          <a:p>
            <a:r>
              <a:rPr lang="en-US" dirty="0"/>
              <a:t>	(Focus on Ch. 3, 4 for now)</a:t>
            </a:r>
          </a:p>
        </p:txBody>
      </p:sp>
      <p:sp>
        <p:nvSpPr>
          <p:cNvPr id="16" name="Rectangle 15"/>
          <p:cNvSpPr/>
          <p:nvPr/>
        </p:nvSpPr>
        <p:spPr>
          <a:xfrm>
            <a:off x="640080" y="5527041"/>
            <a:ext cx="8290560" cy="646331"/>
          </a:xfrm>
          <a:prstGeom prst="rect">
            <a:avLst/>
          </a:prstGeom>
        </p:spPr>
        <p:txBody>
          <a:bodyPr wrap="square">
            <a:spAutoFit/>
          </a:bodyPr>
          <a:lstStyle/>
          <a:p>
            <a:r>
              <a:rPr lang="en-US" b="1" dirty="0">
                <a:solidFill>
                  <a:srgbClr val="800000"/>
                </a:solidFill>
              </a:rPr>
              <a:t>Dataset:  </a:t>
            </a:r>
            <a:r>
              <a:rPr lang="en-US" dirty="0">
                <a:hlinkClick r:id="rId7"/>
              </a:rPr>
              <a:t>http://docs.mongodb.org/manual/reference/bios-example-collection/</a:t>
            </a:r>
            <a:endParaRPr lang="en-US" dirty="0"/>
          </a:p>
          <a:p>
            <a:endParaRPr lang="en-US" dirty="0"/>
          </a:p>
        </p:txBody>
      </p:sp>
    </p:spTree>
    <p:extLst>
      <p:ext uri="{BB962C8B-B14F-4D97-AF65-F5344CB8AC3E}">
        <p14:creationId xmlns:p14="http://schemas.microsoft.com/office/powerpoint/2010/main" xmlns="" val="145090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CRUD</a:t>
            </a:r>
          </a:p>
        </p:txBody>
      </p:sp>
      <p:sp>
        <p:nvSpPr>
          <p:cNvPr id="3" name="Content Placeholder 2"/>
          <p:cNvSpPr>
            <a:spLocks noGrp="1"/>
          </p:cNvSpPr>
          <p:nvPr>
            <p:ph idx="1"/>
          </p:nvPr>
        </p:nvSpPr>
        <p:spPr>
          <a:xfrm>
            <a:off x="679814" y="1749325"/>
            <a:ext cx="7565661" cy="4405705"/>
          </a:xfrm>
        </p:spPr>
        <p:txBody>
          <a:bodyPr>
            <a:normAutofit fontScale="92500" lnSpcReduction="20000"/>
          </a:bodyPr>
          <a:lstStyle/>
          <a:p>
            <a:r>
              <a:rPr lang="hu-HU" b="1" dirty="0">
                <a:solidFill>
                  <a:srgbClr val="FF0000"/>
                </a:solidFill>
                <a:latin typeface="Calibri" charset="0"/>
              </a:rPr>
              <a:t>C</a:t>
            </a:r>
            <a:r>
              <a:rPr lang="hu-HU" dirty="0">
                <a:latin typeface="Calibri" charset="0"/>
              </a:rPr>
              <a:t>reate</a:t>
            </a:r>
          </a:p>
          <a:p>
            <a:pPr lvl="1"/>
            <a:r>
              <a:rPr lang="hu-HU" dirty="0">
                <a:latin typeface="Calibri" charset="0"/>
              </a:rPr>
              <a:t>db.collection.insert( &lt;document&gt; ) </a:t>
            </a:r>
          </a:p>
          <a:p>
            <a:pPr lvl="1"/>
            <a:r>
              <a:rPr lang="hu-HU" dirty="0">
                <a:latin typeface="Calibri" charset="0"/>
              </a:rPr>
              <a:t>db.collection.save( &lt;document&gt; ) </a:t>
            </a:r>
          </a:p>
          <a:p>
            <a:pPr lvl="1"/>
            <a:r>
              <a:rPr lang="hu-HU" dirty="0">
                <a:latin typeface="Calibri" charset="0"/>
              </a:rPr>
              <a:t>db.collection.update( &lt;query&gt;, &lt;update&gt;, { upsert: true } ) </a:t>
            </a:r>
          </a:p>
          <a:p>
            <a:r>
              <a:rPr lang="hu-HU" b="1" dirty="0">
                <a:solidFill>
                  <a:srgbClr val="FF0000"/>
                </a:solidFill>
                <a:latin typeface="Calibri" charset="0"/>
              </a:rPr>
              <a:t>R</a:t>
            </a:r>
            <a:r>
              <a:rPr lang="hu-HU" dirty="0">
                <a:latin typeface="Calibri" charset="0"/>
              </a:rPr>
              <a:t>ead</a:t>
            </a:r>
          </a:p>
          <a:p>
            <a:pPr lvl="1"/>
            <a:r>
              <a:rPr lang="hu-HU" dirty="0">
                <a:latin typeface="Calibri" charset="0"/>
              </a:rPr>
              <a:t>db.collection.find( &lt;query&gt;, &lt;projection&gt; )</a:t>
            </a:r>
          </a:p>
          <a:p>
            <a:pPr lvl="1"/>
            <a:r>
              <a:rPr lang="hu-HU" dirty="0">
                <a:latin typeface="Calibri" charset="0"/>
              </a:rPr>
              <a:t>db.collection.findOne( &lt;query&gt;, &lt;projection&gt; ) </a:t>
            </a:r>
          </a:p>
          <a:p>
            <a:r>
              <a:rPr lang="hu-HU" b="1" dirty="0">
                <a:solidFill>
                  <a:srgbClr val="FF0000"/>
                </a:solidFill>
                <a:latin typeface="Calibri" charset="0"/>
              </a:rPr>
              <a:t>U</a:t>
            </a:r>
            <a:r>
              <a:rPr lang="hu-HU" dirty="0">
                <a:latin typeface="Calibri" charset="0"/>
              </a:rPr>
              <a:t>pdate</a:t>
            </a:r>
          </a:p>
          <a:p>
            <a:pPr lvl="1"/>
            <a:r>
              <a:rPr lang="hu-HU" dirty="0">
                <a:latin typeface="Calibri" charset="0"/>
              </a:rPr>
              <a:t>db.collection.update( &lt;query&gt;, &lt;update&gt;, &lt;options&gt; ) </a:t>
            </a:r>
          </a:p>
          <a:p>
            <a:r>
              <a:rPr lang="hu-HU" b="1" dirty="0">
                <a:solidFill>
                  <a:srgbClr val="FF0000"/>
                </a:solidFill>
                <a:latin typeface="Calibri" charset="0"/>
              </a:rPr>
              <a:t>D</a:t>
            </a:r>
            <a:r>
              <a:rPr lang="hu-HU" dirty="0">
                <a:latin typeface="Calibri" charset="0"/>
              </a:rPr>
              <a:t>elete</a:t>
            </a:r>
          </a:p>
          <a:p>
            <a:pPr lvl="1"/>
            <a:r>
              <a:rPr lang="hu-HU" dirty="0">
                <a:latin typeface="Calibri" charset="0"/>
              </a:rPr>
              <a:t>db.collection.remove( &lt;query&gt;, &lt;justOne&gt; ) </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32</a:t>
            </a:fld>
            <a:endParaRPr lang="en-US" dirty="0"/>
          </a:p>
        </p:txBody>
      </p:sp>
    </p:spTree>
    <p:extLst>
      <p:ext uri="{BB962C8B-B14F-4D97-AF65-F5344CB8AC3E}">
        <p14:creationId xmlns:p14="http://schemas.microsoft.com/office/powerpoint/2010/main" xmlns="" val="1615752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CRUD 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33</a:t>
            </a:fld>
            <a:endParaRPr lang="en-US" dirty="0"/>
          </a:p>
        </p:txBody>
      </p:sp>
      <p:pic>
        <p:nvPicPr>
          <p:cNvPr id="5" name="Picture 4" descr="Screen Shot 2015-03-13 at 8.44.15 AM.png"/>
          <p:cNvPicPr>
            <a:picLocks noChangeAspect="1"/>
          </p:cNvPicPr>
          <p:nvPr/>
        </p:nvPicPr>
        <p:blipFill>
          <a:blip r:embed="rId2">
            <a:extLst>
              <a:ext uri="{BEBA8EAE-BF5A-486C-A8C5-ECC9F3942E4B}">
                <a14:imgProps xmlns:a14="http://schemas.microsoft.com/office/drawing/2010/main" xmlns="">
                  <a14:imgLayer r:embed="rId3">
                    <a14:imgEffect>
                      <a14:sharpenSoften amount="50000"/>
                    </a14:imgEffect>
                  </a14:imgLayer>
                </a14:imgProps>
              </a:ext>
              <a:ext uri="{28A0092B-C50C-407E-A947-70E740481C1C}">
                <a14:useLocalDpi xmlns:a14="http://schemas.microsoft.com/office/drawing/2010/main" xmlns="" val="0"/>
              </a:ext>
            </a:extLst>
          </a:blip>
          <a:stretch>
            <a:fillRect/>
          </a:stretch>
        </p:blipFill>
        <p:spPr>
          <a:xfrm>
            <a:off x="1214590" y="1760990"/>
            <a:ext cx="6491547" cy="4474976"/>
          </a:xfrm>
          <a:prstGeom prst="rect">
            <a:avLst/>
          </a:prstGeom>
        </p:spPr>
      </p:pic>
    </p:spTree>
    <p:extLst>
      <p:ext uri="{BB962C8B-B14F-4D97-AF65-F5344CB8AC3E}">
        <p14:creationId xmlns:p14="http://schemas.microsoft.com/office/powerpoint/2010/main" xmlns="" val="101510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34</a:t>
            </a:fld>
            <a:endParaRPr lang="en-US" dirty="0"/>
          </a:p>
        </p:txBody>
      </p:sp>
      <p:pic>
        <p:nvPicPr>
          <p:cNvPr id="5" name="Picture 4" descr="Screen Shot 2015-03-13 at 11.21.28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66878" y="2169617"/>
            <a:ext cx="2993387" cy="1749077"/>
          </a:xfrm>
          <a:prstGeom prst="rect">
            <a:avLst/>
          </a:prstGeom>
        </p:spPr>
      </p:pic>
      <p:sp>
        <p:nvSpPr>
          <p:cNvPr id="6" name="TextBox 5"/>
          <p:cNvSpPr txBox="1"/>
          <p:nvPr/>
        </p:nvSpPr>
        <p:spPr>
          <a:xfrm>
            <a:off x="1022798" y="1749252"/>
            <a:ext cx="1325077" cy="369332"/>
          </a:xfrm>
          <a:prstGeom prst="rect">
            <a:avLst/>
          </a:prstGeom>
          <a:noFill/>
        </p:spPr>
        <p:txBody>
          <a:bodyPr wrap="none" rtlCol="0">
            <a:spAutoFit/>
          </a:bodyPr>
          <a:lstStyle/>
          <a:p>
            <a:r>
              <a:rPr lang="en-US" b="1" dirty="0">
                <a:solidFill>
                  <a:srgbClr val="800000"/>
                </a:solidFill>
              </a:rPr>
              <a:t>In RDBMS</a:t>
            </a:r>
          </a:p>
        </p:txBody>
      </p:sp>
      <p:pic>
        <p:nvPicPr>
          <p:cNvPr id="7" name="Picture 6" descr="Screen Shot 2015-03-13 at 11.22.08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85355" y="2531564"/>
            <a:ext cx="2616200" cy="1054100"/>
          </a:xfrm>
          <a:prstGeom prst="rect">
            <a:avLst/>
          </a:prstGeom>
        </p:spPr>
      </p:pic>
      <p:pic>
        <p:nvPicPr>
          <p:cNvPr id="8" name="Picture 7" descr="Screen Shot 2015-03-13 at 11.22.16 AM.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291828" y="4187543"/>
            <a:ext cx="3136900" cy="393700"/>
          </a:xfrm>
          <a:prstGeom prst="rect">
            <a:avLst/>
          </a:prstGeom>
        </p:spPr>
      </p:pic>
      <p:sp>
        <p:nvSpPr>
          <p:cNvPr id="9" name="TextBox 8"/>
          <p:cNvSpPr txBox="1"/>
          <p:nvPr/>
        </p:nvSpPr>
        <p:spPr>
          <a:xfrm>
            <a:off x="5672376" y="1706306"/>
            <a:ext cx="1528295" cy="369332"/>
          </a:xfrm>
          <a:prstGeom prst="rect">
            <a:avLst/>
          </a:prstGeom>
          <a:noFill/>
        </p:spPr>
        <p:txBody>
          <a:bodyPr wrap="none" rtlCol="0">
            <a:spAutoFit/>
          </a:bodyPr>
          <a:lstStyle/>
          <a:p>
            <a:r>
              <a:rPr lang="en-US" b="1" dirty="0">
                <a:solidFill>
                  <a:srgbClr val="800000"/>
                </a:solidFill>
              </a:rPr>
              <a:t>In </a:t>
            </a:r>
            <a:r>
              <a:rPr lang="en-US" b="1" dirty="0" err="1">
                <a:solidFill>
                  <a:srgbClr val="800000"/>
                </a:solidFill>
              </a:rPr>
              <a:t>MongoDB</a:t>
            </a:r>
            <a:endParaRPr lang="en-US" b="1" dirty="0">
              <a:solidFill>
                <a:srgbClr val="800000"/>
              </a:solidFill>
            </a:endParaRPr>
          </a:p>
        </p:txBody>
      </p:sp>
      <p:sp>
        <p:nvSpPr>
          <p:cNvPr id="10" name="TextBox 9"/>
          <p:cNvSpPr txBox="1"/>
          <p:nvPr/>
        </p:nvSpPr>
        <p:spPr>
          <a:xfrm>
            <a:off x="5164655" y="2116326"/>
            <a:ext cx="2936120" cy="338554"/>
          </a:xfrm>
          <a:prstGeom prst="rect">
            <a:avLst/>
          </a:prstGeom>
          <a:noFill/>
        </p:spPr>
        <p:txBody>
          <a:bodyPr wrap="none" rtlCol="0">
            <a:spAutoFit/>
          </a:bodyPr>
          <a:lstStyle/>
          <a:p>
            <a:r>
              <a:rPr lang="en-US" sz="1600" b="1" dirty="0"/>
              <a:t>Either insert the 1</a:t>
            </a:r>
            <a:r>
              <a:rPr lang="en-US" sz="1600" b="1" baseline="30000" dirty="0"/>
              <a:t>st</a:t>
            </a:r>
            <a:r>
              <a:rPr lang="en-US" sz="1600" b="1" dirty="0"/>
              <a:t> </a:t>
            </a:r>
            <a:r>
              <a:rPr lang="en-US" sz="1600" b="1" dirty="0" err="1"/>
              <a:t>docuement</a:t>
            </a:r>
            <a:endParaRPr lang="en-US" sz="1600" b="1" dirty="0"/>
          </a:p>
        </p:txBody>
      </p:sp>
      <p:sp>
        <p:nvSpPr>
          <p:cNvPr id="11" name="TextBox 10"/>
          <p:cNvSpPr txBox="1"/>
          <p:nvPr/>
        </p:nvSpPr>
        <p:spPr>
          <a:xfrm>
            <a:off x="4953000" y="3754708"/>
            <a:ext cx="3640039" cy="338554"/>
          </a:xfrm>
          <a:prstGeom prst="rect">
            <a:avLst/>
          </a:prstGeom>
          <a:noFill/>
        </p:spPr>
        <p:txBody>
          <a:bodyPr wrap="none" rtlCol="0">
            <a:spAutoFit/>
          </a:bodyPr>
          <a:lstStyle/>
          <a:p>
            <a:r>
              <a:rPr lang="en-US" sz="1600" b="1" dirty="0"/>
              <a:t>Or create “Users” collection explicitly</a:t>
            </a:r>
          </a:p>
        </p:txBody>
      </p:sp>
      <p:grpSp>
        <p:nvGrpSpPr>
          <p:cNvPr id="3" name="Group 2"/>
          <p:cNvGrpSpPr/>
          <p:nvPr/>
        </p:nvGrpSpPr>
        <p:grpSpPr>
          <a:xfrm>
            <a:off x="487639" y="5308081"/>
            <a:ext cx="6904672" cy="419100"/>
            <a:chOff x="487639" y="5308081"/>
            <a:chExt cx="6904672" cy="419100"/>
          </a:xfrm>
        </p:grpSpPr>
        <p:pic>
          <p:nvPicPr>
            <p:cNvPr id="12" name="Picture 11" descr="Screen Shot 2015-03-13 at 11.24.03 AM.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87639" y="5308081"/>
              <a:ext cx="1981200" cy="419100"/>
            </a:xfrm>
            <a:prstGeom prst="rect">
              <a:avLst/>
            </a:prstGeom>
          </p:spPr>
        </p:pic>
        <p:pic>
          <p:nvPicPr>
            <p:cNvPr id="14" name="Picture 13" descr="Screen Shot 2015-03-13 at 11.24.53 AM.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474611" y="5308081"/>
              <a:ext cx="1917700" cy="381000"/>
            </a:xfrm>
            <a:prstGeom prst="rect">
              <a:avLst/>
            </a:prstGeom>
          </p:spPr>
        </p:pic>
      </p:grpSp>
    </p:spTree>
    <p:extLst>
      <p:ext uri="{BB962C8B-B14F-4D97-AF65-F5344CB8AC3E}">
        <p14:creationId xmlns:p14="http://schemas.microsoft.com/office/powerpoint/2010/main" xmlns="" val="106839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a:t>
            </a:r>
          </a:p>
        </p:txBody>
      </p:sp>
      <p:sp>
        <p:nvSpPr>
          <p:cNvPr id="3" name="Content Placeholder 2"/>
          <p:cNvSpPr>
            <a:spLocks noGrp="1"/>
          </p:cNvSpPr>
          <p:nvPr>
            <p:ph idx="1"/>
          </p:nvPr>
        </p:nvSpPr>
        <p:spPr>
          <a:xfrm>
            <a:off x="712730" y="5414682"/>
            <a:ext cx="7345363" cy="864198"/>
          </a:xfrm>
        </p:spPr>
        <p:txBody>
          <a:bodyPr/>
          <a:lstStyle/>
          <a:p>
            <a:r>
              <a:rPr lang="en-US" dirty="0"/>
              <a:t>The collection “users” is created automatically if it does not exist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35</a:t>
            </a:fld>
            <a:endParaRPr lang="en-US" dirty="0"/>
          </a:p>
        </p:txBody>
      </p:sp>
      <p:pic>
        <p:nvPicPr>
          <p:cNvPr id="6" name="Picture 5"/>
          <p:cNvPicPr>
            <a:picLocks noChangeAspect="1"/>
          </p:cNvPicPr>
          <p:nvPr/>
        </p:nvPicPr>
        <p:blipFill>
          <a:blip r:embed="rId2"/>
          <a:stretch>
            <a:fillRect/>
          </a:stretch>
        </p:blipFill>
        <p:spPr>
          <a:xfrm>
            <a:off x="1158240" y="1361440"/>
            <a:ext cx="6370320" cy="4156311"/>
          </a:xfrm>
          <a:prstGeom prst="rect">
            <a:avLst/>
          </a:prstGeom>
        </p:spPr>
      </p:pic>
    </p:spTree>
    <p:extLst>
      <p:ext uri="{BB962C8B-B14F-4D97-AF65-F5344CB8AC3E}">
        <p14:creationId xmlns:p14="http://schemas.microsoft.com/office/powerpoint/2010/main" xmlns="" val="1507699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Multi-Document Insertion</a:t>
            </a:r>
            <a:br>
              <a:rPr lang="en-US" sz="3600" dirty="0"/>
            </a:br>
            <a:r>
              <a:rPr lang="en-US" sz="3600" dirty="0"/>
              <a:t>(Use of Arrays)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36</a:t>
            </a:fld>
            <a:endParaRPr lang="en-US" dirty="0"/>
          </a:p>
        </p:txBody>
      </p:sp>
      <p:pic>
        <p:nvPicPr>
          <p:cNvPr id="8" name="Picture 7"/>
          <p:cNvPicPr>
            <a:picLocks noChangeAspect="1"/>
          </p:cNvPicPr>
          <p:nvPr/>
        </p:nvPicPr>
        <p:blipFill>
          <a:blip r:embed="rId2"/>
          <a:stretch>
            <a:fillRect/>
          </a:stretch>
        </p:blipFill>
        <p:spPr>
          <a:xfrm>
            <a:off x="807909" y="1584008"/>
            <a:ext cx="6766181" cy="3642127"/>
          </a:xfrm>
          <a:prstGeom prst="rect">
            <a:avLst/>
          </a:prstGeom>
          <a:ln>
            <a:solidFill>
              <a:schemeClr val="tx1"/>
            </a:solidFill>
          </a:ln>
        </p:spPr>
      </p:pic>
      <p:pic>
        <p:nvPicPr>
          <p:cNvPr id="9" name="Picture 8" descr="Screen Shot 2015-03-13 at 11.35.11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7909" y="5403115"/>
            <a:ext cx="3695700" cy="381000"/>
          </a:xfrm>
          <a:prstGeom prst="rect">
            <a:avLst/>
          </a:prstGeom>
          <a:ln>
            <a:solidFill>
              <a:schemeClr val="tx1"/>
            </a:solidFill>
          </a:ln>
        </p:spPr>
      </p:pic>
      <p:sp>
        <p:nvSpPr>
          <p:cNvPr id="10" name="TextBox 9"/>
          <p:cNvSpPr txBox="1"/>
          <p:nvPr/>
        </p:nvSpPr>
        <p:spPr>
          <a:xfrm>
            <a:off x="5538840" y="5227880"/>
            <a:ext cx="2529662" cy="646331"/>
          </a:xfrm>
          <a:prstGeom prst="rect">
            <a:avLst/>
          </a:prstGeom>
          <a:noFill/>
        </p:spPr>
        <p:txBody>
          <a:bodyPr wrap="square" rtlCol="0">
            <a:spAutoFit/>
          </a:bodyPr>
          <a:lstStyle/>
          <a:p>
            <a:r>
              <a:rPr lang="en-US" dirty="0"/>
              <a:t>All the documents are inserted at once</a:t>
            </a:r>
          </a:p>
        </p:txBody>
      </p:sp>
      <p:sp>
        <p:nvSpPr>
          <p:cNvPr id="11" name="Left Arrow 10"/>
          <p:cNvSpPr/>
          <p:nvPr/>
        </p:nvSpPr>
        <p:spPr>
          <a:xfrm>
            <a:off x="4653330" y="5226135"/>
            <a:ext cx="811991" cy="64545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54168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Multi-Document Insertion </a:t>
            </a:r>
            <a:br>
              <a:rPr lang="en-US" sz="3200" dirty="0"/>
            </a:br>
            <a:r>
              <a:rPr lang="en-US" sz="3200" dirty="0"/>
              <a:t>(Bulk Operation)</a:t>
            </a:r>
          </a:p>
        </p:txBody>
      </p:sp>
      <p:sp>
        <p:nvSpPr>
          <p:cNvPr id="3" name="Content Placeholder 2"/>
          <p:cNvSpPr>
            <a:spLocks noGrp="1"/>
          </p:cNvSpPr>
          <p:nvPr>
            <p:ph idx="1"/>
          </p:nvPr>
        </p:nvSpPr>
        <p:spPr>
          <a:xfrm>
            <a:off x="312308" y="1707339"/>
            <a:ext cx="4778247" cy="728748"/>
          </a:xfrm>
        </p:spPr>
        <p:txBody>
          <a:bodyPr>
            <a:normAutofit fontScale="62500" lnSpcReduction="20000"/>
          </a:bodyPr>
          <a:lstStyle/>
          <a:p>
            <a:r>
              <a:rPr lang="en-US" dirty="0"/>
              <a:t>A temporary object in memory</a:t>
            </a:r>
          </a:p>
          <a:p>
            <a:r>
              <a:rPr lang="en-US" dirty="0"/>
              <a:t>Holds your insertions and uploads them at once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37</a:t>
            </a:fld>
            <a:endParaRPr lang="en-US" dirty="0"/>
          </a:p>
        </p:txBody>
      </p:sp>
      <p:pic>
        <p:nvPicPr>
          <p:cNvPr id="9" name="Picture 8"/>
          <p:cNvPicPr>
            <a:picLocks noChangeAspect="1"/>
          </p:cNvPicPr>
          <p:nvPr/>
        </p:nvPicPr>
        <p:blipFill>
          <a:blip r:embed="rId2"/>
          <a:stretch>
            <a:fillRect/>
          </a:stretch>
        </p:blipFill>
        <p:spPr>
          <a:xfrm>
            <a:off x="789613" y="2540189"/>
            <a:ext cx="6018613" cy="3816161"/>
          </a:xfrm>
          <a:prstGeom prst="rect">
            <a:avLst/>
          </a:prstGeom>
          <a:ln>
            <a:solidFill>
              <a:schemeClr val="tx1"/>
            </a:solidFill>
          </a:ln>
        </p:spPr>
      </p:pic>
      <p:grpSp>
        <p:nvGrpSpPr>
          <p:cNvPr id="5" name="Group 4"/>
          <p:cNvGrpSpPr/>
          <p:nvPr/>
        </p:nvGrpSpPr>
        <p:grpSpPr>
          <a:xfrm>
            <a:off x="4861532" y="1832270"/>
            <a:ext cx="3288080" cy="838336"/>
            <a:chOff x="4861532" y="1832270"/>
            <a:chExt cx="3288080" cy="838336"/>
          </a:xfrm>
        </p:grpSpPr>
        <p:sp>
          <p:nvSpPr>
            <p:cNvPr id="10" name="Left Arrow 9"/>
            <p:cNvSpPr/>
            <p:nvPr/>
          </p:nvSpPr>
          <p:spPr>
            <a:xfrm rot="18690197">
              <a:off x="4804276" y="2275016"/>
              <a:ext cx="572557" cy="21862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861532" y="1832270"/>
              <a:ext cx="3288080" cy="369332"/>
            </a:xfrm>
            <a:prstGeom prst="rect">
              <a:avLst/>
            </a:prstGeom>
            <a:noFill/>
          </p:spPr>
          <p:txBody>
            <a:bodyPr wrap="none" rtlCol="0">
              <a:spAutoFit/>
            </a:bodyPr>
            <a:lstStyle/>
            <a:p>
              <a:r>
                <a:rPr lang="en-US" dirty="0"/>
                <a:t>There is also </a:t>
              </a:r>
              <a:r>
                <a:rPr lang="en-US" i="1" dirty="0">
                  <a:solidFill>
                    <a:srgbClr val="FF0000"/>
                  </a:solidFill>
                </a:rPr>
                <a:t>Bulk Ordered</a:t>
              </a:r>
              <a:r>
                <a:rPr lang="en-US" dirty="0"/>
                <a:t> object</a:t>
              </a:r>
            </a:p>
          </p:txBody>
        </p:sp>
      </p:grpSp>
      <p:sp>
        <p:nvSpPr>
          <p:cNvPr id="12" name="Rounded Rectangle 11"/>
          <p:cNvSpPr/>
          <p:nvPr/>
        </p:nvSpPr>
        <p:spPr>
          <a:xfrm>
            <a:off x="5465319" y="3851932"/>
            <a:ext cx="2998119" cy="7912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00"/>
                </a:solidFill>
              </a:rPr>
              <a:t>_id</a:t>
            </a:r>
            <a:r>
              <a:rPr lang="en-US" dirty="0"/>
              <a:t> column is added automatically</a:t>
            </a:r>
          </a:p>
        </p:txBody>
      </p:sp>
    </p:spTree>
    <p:extLst>
      <p:ext uri="{BB962C8B-B14F-4D97-AF65-F5344CB8AC3E}">
        <p14:creationId xmlns:p14="http://schemas.microsoft.com/office/powerpoint/2010/main" xmlns="" val="257850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Deletion</a:t>
            </a:r>
            <a:br>
              <a:rPr lang="en-US" dirty="0"/>
            </a:br>
            <a:r>
              <a:rPr lang="en-US" dirty="0"/>
              <a:t>(Remove Operation)</a:t>
            </a:r>
          </a:p>
        </p:txBody>
      </p:sp>
      <p:sp>
        <p:nvSpPr>
          <p:cNvPr id="3" name="Content Placeholder 2"/>
          <p:cNvSpPr>
            <a:spLocks noGrp="1"/>
          </p:cNvSpPr>
          <p:nvPr>
            <p:ph idx="1"/>
          </p:nvPr>
        </p:nvSpPr>
        <p:spPr>
          <a:xfrm>
            <a:off x="374766" y="1801038"/>
            <a:ext cx="8067852" cy="728744"/>
          </a:xfrm>
        </p:spPr>
        <p:txBody>
          <a:bodyPr>
            <a:normAutofit fontScale="92500" lnSpcReduction="10000"/>
          </a:bodyPr>
          <a:lstStyle/>
          <a:p>
            <a:r>
              <a:rPr lang="en-US" dirty="0"/>
              <a:t>You can put condition on any field in the document (even </a:t>
            </a:r>
            <a:r>
              <a:rPr lang="en-US" b="1" i="1" dirty="0">
                <a:solidFill>
                  <a:srgbClr val="800000"/>
                </a:solidFill>
              </a:rPr>
              <a:t>_id</a:t>
            </a:r>
            <a:r>
              <a:rPr lang="en-US" dirty="0">
                <a:solidFill>
                  <a:schemeClr val="tx1"/>
                </a:solidFill>
              </a:rPr>
              <a: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38</a:t>
            </a:fld>
            <a:endParaRPr lang="en-US" dirty="0"/>
          </a:p>
        </p:txBody>
      </p:sp>
      <p:pic>
        <p:nvPicPr>
          <p:cNvPr id="5" name="Picture 4" descr="Screen Shot 2015-03-13 at 12.06.07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55212" y="2331982"/>
            <a:ext cx="5652702" cy="2154999"/>
          </a:xfrm>
          <a:prstGeom prst="rect">
            <a:avLst/>
          </a:prstGeom>
          <a:ln>
            <a:solidFill>
              <a:schemeClr val="tx1"/>
            </a:solidFill>
          </a:ln>
        </p:spPr>
      </p:pic>
      <p:sp>
        <p:nvSpPr>
          <p:cNvPr id="6" name="TextBox 5"/>
          <p:cNvSpPr txBox="1"/>
          <p:nvPr/>
        </p:nvSpPr>
        <p:spPr>
          <a:xfrm>
            <a:off x="530916" y="5142849"/>
            <a:ext cx="2011826" cy="369332"/>
          </a:xfrm>
          <a:prstGeom prst="rect">
            <a:avLst/>
          </a:prstGeom>
          <a:noFill/>
          <a:ln>
            <a:solidFill>
              <a:schemeClr val="tx1"/>
            </a:solidFill>
          </a:ln>
        </p:spPr>
        <p:txBody>
          <a:bodyPr wrap="none" rtlCol="0">
            <a:spAutoFit/>
          </a:bodyPr>
          <a:lstStyle/>
          <a:p>
            <a:r>
              <a:rPr lang="en-US" dirty="0" err="1"/>
              <a:t>db.users.remove</a:t>
            </a:r>
            <a:r>
              <a:rPr lang="en-US" dirty="0"/>
              <a:t> ( )</a:t>
            </a:r>
          </a:p>
        </p:txBody>
      </p:sp>
      <p:sp>
        <p:nvSpPr>
          <p:cNvPr id="7" name="TextBox 6"/>
          <p:cNvSpPr txBox="1"/>
          <p:nvPr/>
        </p:nvSpPr>
        <p:spPr>
          <a:xfrm>
            <a:off x="3091809" y="5116576"/>
            <a:ext cx="4583306" cy="369332"/>
          </a:xfrm>
          <a:prstGeom prst="rect">
            <a:avLst/>
          </a:prstGeom>
          <a:noFill/>
        </p:spPr>
        <p:txBody>
          <a:bodyPr wrap="none" rtlCol="0">
            <a:spAutoFit/>
          </a:bodyPr>
          <a:lstStyle/>
          <a:p>
            <a:r>
              <a:rPr lang="en-US" dirty="0"/>
              <a:t>Removes all documents from </a:t>
            </a:r>
            <a:r>
              <a:rPr lang="en-US" i="1" dirty="0"/>
              <a:t>users </a:t>
            </a:r>
            <a:r>
              <a:rPr lang="en-US" dirty="0"/>
              <a:t>collection</a:t>
            </a:r>
          </a:p>
        </p:txBody>
      </p:sp>
      <p:sp>
        <p:nvSpPr>
          <p:cNvPr id="8" name="Right Arrow 7"/>
          <p:cNvSpPr/>
          <p:nvPr/>
        </p:nvSpPr>
        <p:spPr>
          <a:xfrm>
            <a:off x="2696224" y="5142849"/>
            <a:ext cx="395585" cy="363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90120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39</a:t>
            </a:fld>
            <a:endParaRPr lang="en-US" dirty="0"/>
          </a:p>
        </p:txBody>
      </p:sp>
      <p:pic>
        <p:nvPicPr>
          <p:cNvPr id="5" name="Picture 4"/>
          <p:cNvPicPr>
            <a:picLocks noChangeAspect="1"/>
          </p:cNvPicPr>
          <p:nvPr/>
        </p:nvPicPr>
        <p:blipFill>
          <a:blip r:embed="rId2"/>
          <a:stretch>
            <a:fillRect/>
          </a:stretch>
        </p:blipFill>
        <p:spPr>
          <a:xfrm>
            <a:off x="1280160" y="1869440"/>
            <a:ext cx="6380480" cy="1595120"/>
          </a:xfrm>
          <a:prstGeom prst="rect">
            <a:avLst/>
          </a:prstGeom>
        </p:spPr>
      </p:pic>
      <p:pic>
        <p:nvPicPr>
          <p:cNvPr id="6" name="Picture 5"/>
          <p:cNvPicPr>
            <a:picLocks noChangeAspect="1"/>
          </p:cNvPicPr>
          <p:nvPr/>
        </p:nvPicPr>
        <p:blipFill>
          <a:blip r:embed="rId3"/>
          <a:stretch>
            <a:fillRect/>
          </a:stretch>
        </p:blipFill>
        <p:spPr>
          <a:xfrm>
            <a:off x="900113" y="4419600"/>
            <a:ext cx="6553200" cy="1310640"/>
          </a:xfrm>
          <a:prstGeom prst="rect">
            <a:avLst/>
          </a:prstGeom>
        </p:spPr>
      </p:pic>
      <p:cxnSp>
        <p:nvCxnSpPr>
          <p:cNvPr id="7" name="Straight Arrow Connector 6"/>
          <p:cNvCxnSpPr/>
          <p:nvPr/>
        </p:nvCxnSpPr>
        <p:spPr>
          <a:xfrm flipH="1" flipV="1">
            <a:off x="2773680" y="3129280"/>
            <a:ext cx="792480" cy="26416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072640" y="3376394"/>
            <a:ext cx="5105316" cy="338554"/>
          </a:xfrm>
          <a:prstGeom prst="rect">
            <a:avLst/>
          </a:prstGeom>
          <a:noFill/>
        </p:spPr>
        <p:txBody>
          <a:bodyPr wrap="none" rtlCol="0">
            <a:spAutoFit/>
          </a:bodyPr>
          <a:lstStyle/>
          <a:p>
            <a:r>
              <a:rPr lang="en-US" sz="1600" dirty="0">
                <a:solidFill>
                  <a:srgbClr val="FF6600"/>
                </a:solidFill>
              </a:rPr>
              <a:t>Otherwise, it will update only the 1</a:t>
            </a:r>
            <a:r>
              <a:rPr lang="en-US" sz="1600" baseline="30000" dirty="0">
                <a:solidFill>
                  <a:srgbClr val="FF6600"/>
                </a:solidFill>
              </a:rPr>
              <a:t>st</a:t>
            </a:r>
            <a:r>
              <a:rPr lang="en-US" sz="1600" dirty="0">
                <a:solidFill>
                  <a:srgbClr val="FF6600"/>
                </a:solidFill>
              </a:rPr>
              <a:t> matching document</a:t>
            </a:r>
          </a:p>
        </p:txBody>
      </p:sp>
      <p:sp>
        <p:nvSpPr>
          <p:cNvPr id="11" name="TextBox 10"/>
          <p:cNvSpPr txBox="1"/>
          <p:nvPr/>
        </p:nvSpPr>
        <p:spPr>
          <a:xfrm>
            <a:off x="369506" y="4124948"/>
            <a:ext cx="2404174" cy="369332"/>
          </a:xfrm>
          <a:prstGeom prst="rect">
            <a:avLst/>
          </a:prstGeom>
          <a:noFill/>
        </p:spPr>
        <p:txBody>
          <a:bodyPr wrap="none" rtlCol="0">
            <a:spAutoFit/>
          </a:bodyPr>
          <a:lstStyle/>
          <a:p>
            <a:r>
              <a:rPr lang="en-US" b="1" dirty="0">
                <a:solidFill>
                  <a:srgbClr val="800000"/>
                </a:solidFill>
              </a:rPr>
              <a:t>Equivalent to in SQL:</a:t>
            </a:r>
          </a:p>
        </p:txBody>
      </p:sp>
    </p:spTree>
    <p:extLst>
      <p:ext uri="{BB962C8B-B14F-4D97-AF65-F5344CB8AC3E}">
        <p14:creationId xmlns:p14="http://schemas.microsoft.com/office/powerpoint/2010/main" xmlns="" val="16891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r>
              <a:rPr lang="en-US" dirty="0"/>
              <a:t>: Goal</a:t>
            </a:r>
          </a:p>
        </p:txBody>
      </p:sp>
      <p:sp>
        <p:nvSpPr>
          <p:cNvPr id="3" name="Content Placeholder 2"/>
          <p:cNvSpPr>
            <a:spLocks noGrp="1"/>
          </p:cNvSpPr>
          <p:nvPr>
            <p:ph idx="1"/>
          </p:nvPr>
        </p:nvSpPr>
        <p:spPr>
          <a:xfrm>
            <a:off x="731648" y="1861483"/>
            <a:ext cx="7963656" cy="1365049"/>
          </a:xfrm>
        </p:spPr>
        <p:txBody>
          <a:bodyPr/>
          <a:lstStyle/>
          <a:p>
            <a:r>
              <a:rPr lang="en-US" altLang="zh-CN" b="1" dirty="0">
                <a:solidFill>
                  <a:srgbClr val="000000"/>
                </a:solidFill>
                <a:latin typeface="Constantia" charset="0"/>
              </a:rPr>
              <a:t>Goal: </a:t>
            </a:r>
            <a:r>
              <a:rPr lang="en-US" altLang="zh-CN" dirty="0">
                <a:solidFill>
                  <a:srgbClr val="000000"/>
                </a:solidFill>
                <a:latin typeface="Constantia" charset="0"/>
              </a:rPr>
              <a:t>bridge the gap between key-value stores (which are fast and scalable) and relational databases (which have rich functionality).</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4</a:t>
            </a:fld>
            <a:endParaRPr lang="en-US" dirty="0"/>
          </a:p>
        </p:txBody>
      </p:sp>
      <p:pic>
        <p:nvPicPr>
          <p:cNvPr id="5" name="图片 4" descr="chart-10gen.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551693" y="3065839"/>
            <a:ext cx="5873655" cy="3197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xmlns="" val="3849127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(Cont’d)</a:t>
            </a:r>
          </a:p>
        </p:txBody>
      </p:sp>
      <p:sp>
        <p:nvSpPr>
          <p:cNvPr id="4" name="Slide Number Placeholder 3"/>
          <p:cNvSpPr>
            <a:spLocks noGrp="1"/>
          </p:cNvSpPr>
          <p:nvPr>
            <p:ph type="sldNum" sz="quarter" idx="12"/>
          </p:nvPr>
        </p:nvSpPr>
        <p:spPr/>
        <p:txBody>
          <a:bodyPr/>
          <a:lstStyle/>
          <a:p>
            <a:fld id="{EBFB1032-EA64-7144-B003-9BCC9D94B503}" type="slidenum">
              <a:rPr lang="en-US" smtClean="0"/>
              <a:pPr/>
              <a:t>40</a:t>
            </a:fld>
            <a:endParaRPr lang="en-US" dirty="0"/>
          </a:p>
        </p:txBody>
      </p:sp>
      <p:pic>
        <p:nvPicPr>
          <p:cNvPr id="5" name="Picture 4" descr="Screen Shot 2015-03-13 at 3.15.04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127250" y="1805193"/>
            <a:ext cx="5651500" cy="1855993"/>
          </a:xfrm>
          <a:prstGeom prst="rect">
            <a:avLst/>
          </a:prstGeom>
          <a:noFill/>
          <a:ln>
            <a:solidFill>
              <a:schemeClr val="tx1"/>
            </a:solidFill>
          </a:ln>
        </p:spPr>
      </p:pic>
      <p:pic>
        <p:nvPicPr>
          <p:cNvPr id="6" name="Picture 5" descr="Screen Shot 2015-03-13 at 3.15.47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9599" y="4094480"/>
            <a:ext cx="7833361" cy="927260"/>
          </a:xfrm>
          <a:prstGeom prst="rect">
            <a:avLst/>
          </a:prstGeom>
        </p:spPr>
      </p:pic>
      <p:cxnSp>
        <p:nvCxnSpPr>
          <p:cNvPr id="8" name="Straight Arrow Connector 7"/>
          <p:cNvCxnSpPr/>
          <p:nvPr/>
        </p:nvCxnSpPr>
        <p:spPr>
          <a:xfrm flipV="1">
            <a:off x="1625600" y="2509520"/>
            <a:ext cx="1076960" cy="264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625600" y="2773680"/>
            <a:ext cx="1076960" cy="35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360" y="2481292"/>
            <a:ext cx="1087120" cy="584776"/>
          </a:xfrm>
          <a:prstGeom prst="rect">
            <a:avLst/>
          </a:prstGeom>
          <a:noFill/>
        </p:spPr>
        <p:txBody>
          <a:bodyPr wrap="square" rtlCol="0">
            <a:spAutoFit/>
          </a:bodyPr>
          <a:lstStyle/>
          <a:p>
            <a:pPr algn="ctr"/>
            <a:r>
              <a:rPr lang="en-US" sz="1600" dirty="0">
                <a:solidFill>
                  <a:srgbClr val="FF6600"/>
                </a:solidFill>
              </a:rPr>
              <a:t>Two operators</a:t>
            </a:r>
          </a:p>
        </p:txBody>
      </p:sp>
    </p:spTree>
    <p:extLst>
      <p:ext uri="{BB962C8B-B14F-4D97-AF65-F5344CB8AC3E}">
        <p14:creationId xmlns:p14="http://schemas.microsoft.com/office/powerpoint/2010/main" xmlns="" val="1912488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Replace a document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41</a:t>
            </a:fld>
            <a:endParaRPr lang="en-US" dirty="0"/>
          </a:p>
        </p:txBody>
      </p:sp>
      <p:pic>
        <p:nvPicPr>
          <p:cNvPr id="5" name="Picture 4" descr="Screen Shot 2015-03-13 at 3.18.26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4215" y="2010410"/>
            <a:ext cx="7078345" cy="1880373"/>
          </a:xfrm>
          <a:prstGeom prst="rect">
            <a:avLst/>
          </a:prstGeom>
          <a:ln>
            <a:solidFill>
              <a:schemeClr val="tx1"/>
            </a:solidFill>
          </a:ln>
        </p:spPr>
      </p:pic>
      <p:sp>
        <p:nvSpPr>
          <p:cNvPr id="6" name="TextBox 5"/>
          <p:cNvSpPr txBox="1"/>
          <p:nvPr/>
        </p:nvSpPr>
        <p:spPr>
          <a:xfrm>
            <a:off x="497840" y="4328160"/>
            <a:ext cx="7661072" cy="369332"/>
          </a:xfrm>
          <a:prstGeom prst="rect">
            <a:avLst/>
          </a:prstGeom>
          <a:noFill/>
        </p:spPr>
        <p:txBody>
          <a:bodyPr wrap="none" rtlCol="0">
            <a:spAutoFit/>
          </a:bodyPr>
          <a:lstStyle/>
          <a:p>
            <a:r>
              <a:rPr lang="en-US" dirty="0"/>
              <a:t>For the document having item = “BE10”, replace it with the given document</a:t>
            </a:r>
          </a:p>
        </p:txBody>
      </p:sp>
      <p:cxnSp>
        <p:nvCxnSpPr>
          <p:cNvPr id="7" name="Straight Arrow Connector 6"/>
          <p:cNvCxnSpPr/>
          <p:nvPr/>
        </p:nvCxnSpPr>
        <p:spPr>
          <a:xfrm flipH="1">
            <a:off x="3015226" y="2228645"/>
            <a:ext cx="934064" cy="1884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49290" y="2010410"/>
            <a:ext cx="1674357" cy="338554"/>
          </a:xfrm>
          <a:prstGeom prst="rect">
            <a:avLst/>
          </a:prstGeom>
          <a:noFill/>
        </p:spPr>
        <p:txBody>
          <a:bodyPr wrap="none" rtlCol="0">
            <a:spAutoFit/>
          </a:bodyPr>
          <a:lstStyle/>
          <a:p>
            <a:r>
              <a:rPr lang="en-US" sz="1600" dirty="0">
                <a:solidFill>
                  <a:srgbClr val="FF6600"/>
                </a:solidFill>
              </a:rPr>
              <a:t>Query Condition</a:t>
            </a:r>
          </a:p>
        </p:txBody>
      </p:sp>
      <p:sp>
        <p:nvSpPr>
          <p:cNvPr id="10" name="TextBox 9"/>
          <p:cNvSpPr txBox="1"/>
          <p:nvPr/>
        </p:nvSpPr>
        <p:spPr>
          <a:xfrm>
            <a:off x="304156" y="2704525"/>
            <a:ext cx="598441" cy="584776"/>
          </a:xfrm>
          <a:prstGeom prst="rect">
            <a:avLst/>
          </a:prstGeom>
          <a:noFill/>
        </p:spPr>
        <p:txBody>
          <a:bodyPr wrap="none" rtlCol="0">
            <a:spAutoFit/>
          </a:bodyPr>
          <a:lstStyle/>
          <a:p>
            <a:r>
              <a:rPr lang="en-US" sz="1600" dirty="0">
                <a:solidFill>
                  <a:srgbClr val="FF6600"/>
                </a:solidFill>
              </a:rPr>
              <a:t>New </a:t>
            </a:r>
          </a:p>
          <a:p>
            <a:r>
              <a:rPr lang="en-US" sz="1600" dirty="0">
                <a:solidFill>
                  <a:srgbClr val="FF6600"/>
                </a:solidFill>
              </a:rPr>
              <a:t>doc</a:t>
            </a:r>
          </a:p>
        </p:txBody>
      </p:sp>
      <p:sp>
        <p:nvSpPr>
          <p:cNvPr id="12" name="Left Brace 11"/>
          <p:cNvSpPr/>
          <p:nvPr/>
        </p:nvSpPr>
        <p:spPr>
          <a:xfrm>
            <a:off x="900113" y="2564581"/>
            <a:ext cx="214671" cy="99141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971866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or Replace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42</a:t>
            </a:fld>
            <a:endParaRPr lang="en-US" dirty="0"/>
          </a:p>
        </p:txBody>
      </p:sp>
      <p:pic>
        <p:nvPicPr>
          <p:cNvPr id="5" name="Picture 4" descr="Screen Shot 2015-03-13 at 3.20.21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00113" y="1776730"/>
            <a:ext cx="7200900" cy="2281583"/>
          </a:xfrm>
          <a:prstGeom prst="rect">
            <a:avLst/>
          </a:prstGeom>
          <a:ln>
            <a:solidFill>
              <a:schemeClr val="tx1"/>
            </a:solidFill>
          </a:ln>
        </p:spPr>
      </p:pic>
      <p:sp>
        <p:nvSpPr>
          <p:cNvPr id="6" name="TextBox 5"/>
          <p:cNvSpPr txBox="1"/>
          <p:nvPr/>
        </p:nvSpPr>
        <p:spPr>
          <a:xfrm>
            <a:off x="623356" y="4888914"/>
            <a:ext cx="7135287" cy="646331"/>
          </a:xfrm>
          <a:prstGeom prst="rect">
            <a:avLst/>
          </a:prstGeom>
          <a:noFill/>
        </p:spPr>
        <p:txBody>
          <a:bodyPr wrap="none" rtlCol="0">
            <a:spAutoFit/>
          </a:bodyPr>
          <a:lstStyle/>
          <a:p>
            <a:r>
              <a:rPr lang="en-US" dirty="0"/>
              <a:t>If the document having item = “TBD1” is in the DB, it will be replaced</a:t>
            </a:r>
          </a:p>
          <a:p>
            <a:r>
              <a:rPr lang="en-US" dirty="0"/>
              <a:t>Otherwise, it will be inserted.</a:t>
            </a:r>
          </a:p>
        </p:txBody>
      </p:sp>
      <p:cxnSp>
        <p:nvCxnSpPr>
          <p:cNvPr id="7" name="Straight Arrow Connector 6"/>
          <p:cNvCxnSpPr>
            <a:stCxn id="8" idx="0"/>
          </p:cNvCxnSpPr>
          <p:nvPr/>
        </p:nvCxnSpPr>
        <p:spPr>
          <a:xfrm flipH="1" flipV="1">
            <a:off x="2123446" y="3799841"/>
            <a:ext cx="1823221" cy="459738"/>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078480" y="4259579"/>
            <a:ext cx="1736373" cy="338554"/>
          </a:xfrm>
          <a:prstGeom prst="rect">
            <a:avLst/>
          </a:prstGeom>
          <a:noFill/>
        </p:spPr>
        <p:txBody>
          <a:bodyPr wrap="none" rtlCol="0">
            <a:spAutoFit/>
          </a:bodyPr>
          <a:lstStyle/>
          <a:p>
            <a:r>
              <a:rPr lang="en-US" sz="1600" dirty="0">
                <a:solidFill>
                  <a:srgbClr val="FF6600"/>
                </a:solidFill>
              </a:rPr>
              <a:t>The </a:t>
            </a:r>
            <a:r>
              <a:rPr lang="en-US" sz="1600" b="1" i="1" dirty="0" err="1">
                <a:solidFill>
                  <a:srgbClr val="FF0000"/>
                </a:solidFill>
              </a:rPr>
              <a:t>upsert</a:t>
            </a:r>
            <a:r>
              <a:rPr lang="en-US" sz="1600" dirty="0">
                <a:solidFill>
                  <a:srgbClr val="FF0000"/>
                </a:solidFill>
              </a:rPr>
              <a:t> </a:t>
            </a:r>
            <a:r>
              <a:rPr lang="en-US" sz="1600" dirty="0">
                <a:solidFill>
                  <a:srgbClr val="FF6600"/>
                </a:solidFill>
              </a:rPr>
              <a:t>option</a:t>
            </a:r>
          </a:p>
        </p:txBody>
      </p:sp>
    </p:spTree>
    <p:extLst>
      <p:ext uri="{BB962C8B-B14F-4D97-AF65-F5344CB8AC3E}">
        <p14:creationId xmlns:p14="http://schemas.microsoft.com/office/powerpoint/2010/main" xmlns="" val="132985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CEE56B-10BE-CD4F-97A0-4D43CE45170A}"/>
              </a:ext>
            </a:extLst>
          </p:cNvPr>
          <p:cNvSpPr>
            <a:spLocks noGrp="1"/>
          </p:cNvSpPr>
          <p:nvPr>
            <p:ph type="title"/>
          </p:nvPr>
        </p:nvSpPr>
        <p:spPr/>
        <p:txBody>
          <a:bodyPr/>
          <a:lstStyle/>
          <a:p>
            <a:r>
              <a:rPr lang="en-US" b="1" dirty="0"/>
              <a:t>Sharding in Mongo DB</a:t>
            </a:r>
          </a:p>
        </p:txBody>
      </p:sp>
      <p:sp>
        <p:nvSpPr>
          <p:cNvPr id="3" name="Content Placeholder 2">
            <a:extLst>
              <a:ext uri="{FF2B5EF4-FFF2-40B4-BE49-F238E27FC236}">
                <a16:creationId xmlns:a16="http://schemas.microsoft.com/office/drawing/2014/main" xmlns="" id="{41BADA1C-EFCE-0E4C-AAE2-79CDC89789D2}"/>
              </a:ext>
            </a:extLst>
          </p:cNvPr>
          <p:cNvSpPr>
            <a:spLocks noGrp="1"/>
          </p:cNvSpPr>
          <p:nvPr>
            <p:ph idx="1"/>
          </p:nvPr>
        </p:nvSpPr>
        <p:spPr/>
        <p:txBody>
          <a:bodyPr>
            <a:normAutofit fontScale="85000" lnSpcReduction="20000"/>
          </a:bodyPr>
          <a:lstStyle/>
          <a:p>
            <a:pPr algn="just"/>
            <a:r>
              <a:rPr lang="en-US" dirty="0"/>
              <a:t>Specify a </a:t>
            </a:r>
            <a:r>
              <a:rPr lang="en-US" dirty="0" err="1">
                <a:latin typeface="Courier" pitchFamily="2" charset="0"/>
              </a:rPr>
              <a:t>maxSize</a:t>
            </a:r>
            <a:r>
              <a:rPr lang="en-US" dirty="0"/>
              <a:t> when you have machines with different disk capacities, or if you want to limit the amount of data on some shards. </a:t>
            </a:r>
            <a:endParaRPr lang="en-US" dirty="0" smtClean="0"/>
          </a:p>
          <a:p>
            <a:pPr algn="just"/>
            <a:r>
              <a:rPr lang="en-US" dirty="0" err="1" smtClean="0"/>
              <a:t>Sharding</a:t>
            </a:r>
            <a:r>
              <a:rPr lang="en-US" dirty="0" smtClean="0"/>
              <a:t> is </a:t>
            </a:r>
            <a:r>
              <a:rPr lang="en-US" b="1" dirty="0" smtClean="0"/>
              <a:t>a method for distributing data across multiple machines</a:t>
            </a:r>
            <a:r>
              <a:rPr lang="en-US" dirty="0" smtClean="0"/>
              <a:t>.</a:t>
            </a:r>
            <a:endParaRPr lang="en-US" dirty="0"/>
          </a:p>
          <a:p>
            <a:pPr algn="just"/>
            <a:r>
              <a:rPr lang="en-US" dirty="0"/>
              <a:t>The </a:t>
            </a:r>
            <a:r>
              <a:rPr lang="en-US" dirty="0" err="1">
                <a:latin typeface="Courier" pitchFamily="2" charset="0"/>
              </a:rPr>
              <a:t>maxSize</a:t>
            </a:r>
            <a:r>
              <a:rPr lang="en-US" dirty="0"/>
              <a:t> constraint prevents the </a:t>
            </a:r>
            <a:r>
              <a:rPr lang="en-US" b="1" dirty="0">
                <a:solidFill>
                  <a:srgbClr val="0070C0"/>
                </a:solidFill>
                <a:latin typeface="Courier" pitchFamily="2" charset="0"/>
              </a:rPr>
              <a:t>balancer</a:t>
            </a:r>
            <a:r>
              <a:rPr lang="en-US" dirty="0"/>
              <a:t> from migrating chunks to the shard when the </a:t>
            </a:r>
            <a:r>
              <a:rPr lang="en-US" dirty="0" err="1">
                <a:latin typeface="Courier" pitchFamily="2" charset="0"/>
              </a:rPr>
              <a:t>totalSize</a:t>
            </a:r>
            <a:r>
              <a:rPr lang="en-US" dirty="0"/>
              <a:t> returned from running </a:t>
            </a:r>
            <a:r>
              <a:rPr lang="en-US" dirty="0" err="1">
                <a:latin typeface="Courier" pitchFamily="2" charset="0"/>
              </a:rPr>
              <a:t>listDatabases</a:t>
            </a:r>
            <a:r>
              <a:rPr lang="en-US" dirty="0"/>
              <a:t> on the shard exceeds the value of </a:t>
            </a:r>
            <a:r>
              <a:rPr lang="en-US" dirty="0" err="1">
                <a:latin typeface="Courier" pitchFamily="2" charset="0"/>
              </a:rPr>
              <a:t>maxSize</a:t>
            </a:r>
            <a:r>
              <a:rPr lang="en-US" dirty="0"/>
              <a:t>.</a:t>
            </a:r>
          </a:p>
          <a:p>
            <a:pPr algn="just"/>
            <a:r>
              <a:rPr lang="en-US" b="1" dirty="0">
                <a:solidFill>
                  <a:srgbClr val="0070C0"/>
                </a:solidFill>
                <a:latin typeface="Courier" pitchFamily="2" charset="0"/>
              </a:rPr>
              <a:t>Balancer</a:t>
            </a:r>
            <a:r>
              <a:rPr lang="en-US" dirty="0"/>
              <a:t>: An internal MongoDB process that runs in the context of a sharded cluster and manages the migration of chunks. </a:t>
            </a:r>
          </a:p>
        </p:txBody>
      </p:sp>
      <p:sp>
        <p:nvSpPr>
          <p:cNvPr id="4" name="Slide Number Placeholder 3">
            <a:extLst>
              <a:ext uri="{FF2B5EF4-FFF2-40B4-BE49-F238E27FC236}">
                <a16:creationId xmlns:a16="http://schemas.microsoft.com/office/drawing/2014/main" xmlns="" id="{A1B5EF02-C193-874C-A8D7-FA66853ADBED}"/>
              </a:ext>
            </a:extLst>
          </p:cNvPr>
          <p:cNvSpPr>
            <a:spLocks noGrp="1"/>
          </p:cNvSpPr>
          <p:nvPr>
            <p:ph type="sldNum" sz="quarter" idx="12"/>
          </p:nvPr>
        </p:nvSpPr>
        <p:spPr/>
        <p:txBody>
          <a:bodyPr/>
          <a:lstStyle/>
          <a:p>
            <a:fld id="{EBFB1032-EA64-7144-B003-9BCC9D94B503}" type="slidenum">
              <a:rPr lang="en-US" smtClean="0"/>
              <a:pPr/>
              <a:t>43</a:t>
            </a:fld>
            <a:endParaRPr lang="en-US" dirty="0"/>
          </a:p>
        </p:txBody>
      </p:sp>
    </p:spTree>
    <p:extLst>
      <p:ext uri="{BB962C8B-B14F-4D97-AF65-F5344CB8AC3E}">
        <p14:creationId xmlns:p14="http://schemas.microsoft.com/office/powerpoint/2010/main" xmlns="" val="1131530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5B5D76-EDF0-2F4F-B66D-C82F87CFD704}"/>
              </a:ext>
            </a:extLst>
          </p:cNvPr>
          <p:cNvSpPr>
            <a:spLocks noGrp="1"/>
          </p:cNvSpPr>
          <p:nvPr>
            <p:ph type="title"/>
          </p:nvPr>
        </p:nvSpPr>
        <p:spPr/>
        <p:txBody>
          <a:bodyPr/>
          <a:lstStyle/>
          <a:p>
            <a:r>
              <a:rPr lang="en-US" b="1" dirty="0"/>
              <a:t>Basic</a:t>
            </a:r>
            <a:r>
              <a:rPr lang="en-US" dirty="0"/>
              <a:t> </a:t>
            </a:r>
            <a:r>
              <a:rPr lang="en-US" b="1" dirty="0"/>
              <a:t>of Sharding</a:t>
            </a:r>
          </a:p>
        </p:txBody>
      </p:sp>
      <p:sp>
        <p:nvSpPr>
          <p:cNvPr id="3" name="Content Placeholder 2">
            <a:extLst>
              <a:ext uri="{FF2B5EF4-FFF2-40B4-BE49-F238E27FC236}">
                <a16:creationId xmlns:a16="http://schemas.microsoft.com/office/drawing/2014/main" xmlns="" id="{5410DCEB-16A3-1549-818B-40B6987C2008}"/>
              </a:ext>
            </a:extLst>
          </p:cNvPr>
          <p:cNvSpPr>
            <a:spLocks noGrp="1"/>
          </p:cNvSpPr>
          <p:nvPr>
            <p:ph idx="1"/>
          </p:nvPr>
        </p:nvSpPr>
        <p:spPr>
          <a:xfrm>
            <a:off x="900112" y="1700011"/>
            <a:ext cx="7345363" cy="4365510"/>
          </a:xfrm>
        </p:spPr>
        <p:txBody>
          <a:bodyPr/>
          <a:lstStyle/>
          <a:p>
            <a:r>
              <a:rPr lang="en-IN" dirty="0"/>
              <a:t>In MongoDB, a sharded cluster consists of:</a:t>
            </a:r>
          </a:p>
          <a:p>
            <a:pPr lvl="1"/>
            <a:r>
              <a:rPr lang="en-IN" b="1" dirty="0"/>
              <a:t>Shards</a:t>
            </a:r>
            <a:endParaRPr lang="en-IN" dirty="0"/>
          </a:p>
          <a:p>
            <a:pPr lvl="1"/>
            <a:r>
              <a:rPr lang="en-IN" b="1" dirty="0"/>
              <a:t>Mongos</a:t>
            </a:r>
            <a:endParaRPr lang="en-IN" dirty="0"/>
          </a:p>
          <a:p>
            <a:pPr lvl="1"/>
            <a:r>
              <a:rPr lang="en-IN" b="1" dirty="0"/>
              <a:t>Config servers </a:t>
            </a:r>
            <a:endParaRPr lang="en-IN" dirty="0"/>
          </a:p>
          <a:p>
            <a:pPr algn="just"/>
            <a:r>
              <a:rPr lang="en-US" b="1" dirty="0">
                <a:solidFill>
                  <a:srgbClr val="0070C0"/>
                </a:solidFill>
              </a:rPr>
              <a:t>Primary Shard</a:t>
            </a:r>
            <a:r>
              <a:rPr lang="en-US" dirty="0">
                <a:solidFill>
                  <a:srgbClr val="0070C0"/>
                </a:solidFill>
              </a:rPr>
              <a:t>:</a:t>
            </a:r>
            <a:r>
              <a:rPr lang="en-US" b="1" dirty="0">
                <a:solidFill>
                  <a:srgbClr val="0070C0"/>
                </a:solidFill>
              </a:rPr>
              <a:t> </a:t>
            </a:r>
            <a:r>
              <a:rPr lang="en-US" dirty="0"/>
              <a:t>Each database in a sharded cluster has a primary shard that holds all the un-sharded collections for that database. Each database has its own primary shard.</a:t>
            </a:r>
          </a:p>
        </p:txBody>
      </p:sp>
      <p:sp>
        <p:nvSpPr>
          <p:cNvPr id="4" name="Slide Number Placeholder 3">
            <a:extLst>
              <a:ext uri="{FF2B5EF4-FFF2-40B4-BE49-F238E27FC236}">
                <a16:creationId xmlns:a16="http://schemas.microsoft.com/office/drawing/2014/main" xmlns="" id="{DB1C13BF-F041-9944-ACE6-B1BBF92D2C5D}"/>
              </a:ext>
            </a:extLst>
          </p:cNvPr>
          <p:cNvSpPr>
            <a:spLocks noGrp="1"/>
          </p:cNvSpPr>
          <p:nvPr>
            <p:ph type="sldNum" sz="quarter" idx="12"/>
          </p:nvPr>
        </p:nvSpPr>
        <p:spPr/>
        <p:txBody>
          <a:bodyPr/>
          <a:lstStyle/>
          <a:p>
            <a:fld id="{EBFB1032-EA64-7144-B003-9BCC9D94B503}" type="slidenum">
              <a:rPr lang="en-US" smtClean="0"/>
              <a:pPr/>
              <a:t>44</a:t>
            </a:fld>
            <a:endParaRPr lang="en-US" dirty="0"/>
          </a:p>
        </p:txBody>
      </p:sp>
      <p:sp>
        <p:nvSpPr>
          <p:cNvPr id="6" name="TextBox 5">
            <a:extLst>
              <a:ext uri="{FF2B5EF4-FFF2-40B4-BE49-F238E27FC236}">
                <a16:creationId xmlns:a16="http://schemas.microsoft.com/office/drawing/2014/main" xmlns="" id="{22AF5EF9-AE15-EC46-9F00-A5342E1EFA4D}"/>
              </a:ext>
            </a:extLst>
          </p:cNvPr>
          <p:cNvSpPr txBox="1"/>
          <p:nvPr/>
        </p:nvSpPr>
        <p:spPr>
          <a:xfrm>
            <a:off x="1126901" y="6065521"/>
            <a:ext cx="6085267" cy="369332"/>
          </a:xfrm>
          <a:prstGeom prst="rect">
            <a:avLst/>
          </a:prstGeom>
          <a:noFill/>
        </p:spPr>
        <p:txBody>
          <a:bodyPr wrap="square">
            <a:spAutoFit/>
          </a:bodyPr>
          <a:lstStyle/>
          <a:p>
            <a:r>
              <a:rPr lang="en-US" b="1" dirty="0">
                <a:solidFill>
                  <a:srgbClr val="0070C0"/>
                </a:solidFill>
              </a:rPr>
              <a:t>Source</a:t>
            </a:r>
            <a:r>
              <a:rPr lang="en-US" b="1" dirty="0"/>
              <a:t>: https://</a:t>
            </a:r>
            <a:r>
              <a:rPr lang="en-US" b="1" dirty="0" err="1"/>
              <a:t>www.mongodb.com</a:t>
            </a:r>
            <a:r>
              <a:rPr lang="en-US" b="1" dirty="0"/>
              <a:t>/basics/</a:t>
            </a:r>
            <a:r>
              <a:rPr lang="en-US" b="1" dirty="0" err="1"/>
              <a:t>sharding</a:t>
            </a:r>
            <a:endParaRPr lang="en-US" b="1" dirty="0"/>
          </a:p>
        </p:txBody>
      </p:sp>
    </p:spTree>
    <p:extLst>
      <p:ext uri="{BB962C8B-B14F-4D97-AF65-F5344CB8AC3E}">
        <p14:creationId xmlns:p14="http://schemas.microsoft.com/office/powerpoint/2010/main" xmlns="" val="3442471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3DF049-88A9-6C47-9B20-A8F60069AAEC}"/>
              </a:ext>
            </a:extLst>
          </p:cNvPr>
          <p:cNvSpPr>
            <a:spLocks noGrp="1"/>
          </p:cNvSpPr>
          <p:nvPr>
            <p:ph type="title"/>
          </p:nvPr>
        </p:nvSpPr>
        <p:spPr/>
        <p:txBody>
          <a:bodyPr>
            <a:normAutofit/>
          </a:bodyPr>
          <a:lstStyle/>
          <a:p>
            <a:r>
              <a:rPr lang="en-IN" b="1" dirty="0"/>
              <a:t>Sharding Architecture</a:t>
            </a:r>
            <a:endParaRPr lang="en-US" dirty="0"/>
          </a:p>
        </p:txBody>
      </p:sp>
      <p:sp>
        <p:nvSpPr>
          <p:cNvPr id="4" name="Slide Number Placeholder 3">
            <a:extLst>
              <a:ext uri="{FF2B5EF4-FFF2-40B4-BE49-F238E27FC236}">
                <a16:creationId xmlns:a16="http://schemas.microsoft.com/office/drawing/2014/main" xmlns="" id="{00778153-27F6-B341-92BE-E050FF7CD5AC}"/>
              </a:ext>
            </a:extLst>
          </p:cNvPr>
          <p:cNvSpPr>
            <a:spLocks noGrp="1"/>
          </p:cNvSpPr>
          <p:nvPr>
            <p:ph type="sldNum" sz="quarter" idx="12"/>
          </p:nvPr>
        </p:nvSpPr>
        <p:spPr/>
        <p:txBody>
          <a:bodyPr/>
          <a:lstStyle/>
          <a:p>
            <a:fld id="{EBFB1032-EA64-7144-B003-9BCC9D94B503}" type="slidenum">
              <a:rPr lang="en-US" smtClean="0"/>
              <a:pPr/>
              <a:t>45</a:t>
            </a:fld>
            <a:endParaRPr lang="en-US" dirty="0"/>
          </a:p>
        </p:txBody>
      </p:sp>
      <p:pic>
        <p:nvPicPr>
          <p:cNvPr id="5122" name="Picture 2" descr="diagram of a sharded cluster">
            <a:extLst>
              <a:ext uri="{FF2B5EF4-FFF2-40B4-BE49-F238E27FC236}">
                <a16:creationId xmlns:a16="http://schemas.microsoft.com/office/drawing/2014/main" xmlns="" id="{3DBA0DCC-2246-1546-AC92-C59E057DA88F}"/>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031103" y="1700011"/>
            <a:ext cx="6443455" cy="43658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03204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01089-E982-D944-AEED-089D9E7C4094}"/>
              </a:ext>
            </a:extLst>
          </p:cNvPr>
          <p:cNvSpPr>
            <a:spLocks noGrp="1"/>
          </p:cNvSpPr>
          <p:nvPr>
            <p:ph type="title"/>
          </p:nvPr>
        </p:nvSpPr>
        <p:spPr>
          <a:xfrm>
            <a:off x="553793" y="244158"/>
            <a:ext cx="8190963" cy="1339850"/>
          </a:xfrm>
        </p:spPr>
        <p:txBody>
          <a:bodyPr>
            <a:noAutofit/>
          </a:bodyPr>
          <a:lstStyle/>
          <a:p>
            <a:r>
              <a:rPr lang="en-US" b="1" dirty="0"/>
              <a:t>Primary &amp; Secondary Shards</a:t>
            </a:r>
          </a:p>
        </p:txBody>
      </p:sp>
      <p:sp>
        <p:nvSpPr>
          <p:cNvPr id="3" name="Content Placeholder 2">
            <a:extLst>
              <a:ext uri="{FF2B5EF4-FFF2-40B4-BE49-F238E27FC236}">
                <a16:creationId xmlns:a16="http://schemas.microsoft.com/office/drawing/2014/main" xmlns="" id="{E7D2063D-CBD0-1D43-8385-30D9D1433EDD}"/>
              </a:ext>
            </a:extLst>
          </p:cNvPr>
          <p:cNvSpPr>
            <a:spLocks noGrp="1"/>
          </p:cNvSpPr>
          <p:nvPr>
            <p:ph idx="1"/>
          </p:nvPr>
        </p:nvSpPr>
        <p:spPr>
          <a:xfrm>
            <a:off x="900112" y="1790163"/>
            <a:ext cx="7345363" cy="4275358"/>
          </a:xfrm>
        </p:spPr>
        <p:txBody>
          <a:bodyPr>
            <a:normAutofit lnSpcReduction="10000"/>
          </a:bodyPr>
          <a:lstStyle/>
          <a:p>
            <a:pPr algn="just"/>
            <a:r>
              <a:rPr lang="en-IN" dirty="0"/>
              <a:t>To change the primary shard for a database, use the </a:t>
            </a:r>
            <a:r>
              <a:rPr lang="en-IN" b="1" dirty="0">
                <a:solidFill>
                  <a:srgbClr val="0070C0"/>
                </a:solidFill>
                <a:latin typeface="Courier" pitchFamily="2" charset="0"/>
                <a:hlinkClick r:id="rId2">
                  <a:extLst>
                    <a:ext uri="{A12FA001-AC4F-418D-AE19-62706E023703}">
                      <ahyp:hlinkClr xmlns:ahyp="http://schemas.microsoft.com/office/drawing/2018/hyperlinkcolor" xmlns="" val="tx"/>
                    </a:ext>
                  </a:extLst>
                </a:hlinkClick>
              </a:rPr>
              <a:t>movePrimary</a:t>
            </a:r>
            <a:r>
              <a:rPr lang="en-IN" dirty="0">
                <a:latin typeface="Courier" pitchFamily="2" charset="0"/>
              </a:rPr>
              <a:t> </a:t>
            </a:r>
            <a:r>
              <a:rPr lang="en-IN" dirty="0"/>
              <a:t>command. </a:t>
            </a:r>
          </a:p>
          <a:p>
            <a:pPr algn="just"/>
            <a:r>
              <a:rPr lang="en-IN" dirty="0"/>
              <a:t>The process of migrating the primary shard may take significant time to complete, and you should not access the collections associated to the database until it completes. </a:t>
            </a:r>
          </a:p>
          <a:p>
            <a:pPr algn="just"/>
            <a:r>
              <a:rPr lang="en-IN" dirty="0"/>
              <a:t>Depending on the amount of data being migrated, the migration may affect overall cluster operations. Consider the impact to cluster operations and network load before attempting to change the primary shard.</a:t>
            </a:r>
            <a:endParaRPr lang="en-US" dirty="0"/>
          </a:p>
        </p:txBody>
      </p:sp>
      <p:sp>
        <p:nvSpPr>
          <p:cNvPr id="4" name="Slide Number Placeholder 3">
            <a:extLst>
              <a:ext uri="{FF2B5EF4-FFF2-40B4-BE49-F238E27FC236}">
                <a16:creationId xmlns:a16="http://schemas.microsoft.com/office/drawing/2014/main" xmlns="" id="{D518169F-E924-7A41-822C-7885907F6AC6}"/>
              </a:ext>
            </a:extLst>
          </p:cNvPr>
          <p:cNvSpPr>
            <a:spLocks noGrp="1"/>
          </p:cNvSpPr>
          <p:nvPr>
            <p:ph type="sldNum" sz="quarter" idx="12"/>
          </p:nvPr>
        </p:nvSpPr>
        <p:spPr/>
        <p:txBody>
          <a:bodyPr/>
          <a:lstStyle/>
          <a:p>
            <a:fld id="{EBFB1032-EA64-7144-B003-9BCC9D94B503}" type="slidenum">
              <a:rPr lang="en-US" smtClean="0"/>
              <a:pPr/>
              <a:t>46</a:t>
            </a:fld>
            <a:endParaRPr lang="en-US" dirty="0"/>
          </a:p>
        </p:txBody>
      </p:sp>
    </p:spTree>
    <p:extLst>
      <p:ext uri="{BB962C8B-B14F-4D97-AF65-F5344CB8AC3E}">
        <p14:creationId xmlns:p14="http://schemas.microsoft.com/office/powerpoint/2010/main" xmlns="" val="576626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0F946D-C56E-FA46-86BD-06E011FE417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07493426-63EF-4946-B451-F21664B8FD9F}"/>
              </a:ext>
            </a:extLst>
          </p:cNvPr>
          <p:cNvPicPr>
            <a:picLocks noGrp="1" noChangeAspect="1"/>
          </p:cNvPicPr>
          <p:nvPr>
            <p:ph idx="1"/>
          </p:nvPr>
        </p:nvPicPr>
        <p:blipFill>
          <a:blip r:embed="rId2"/>
          <a:stretch>
            <a:fillRect/>
          </a:stretch>
        </p:blipFill>
        <p:spPr>
          <a:xfrm>
            <a:off x="1695760" y="734097"/>
            <a:ext cx="5277837" cy="5821144"/>
          </a:xfrm>
        </p:spPr>
      </p:pic>
      <p:sp>
        <p:nvSpPr>
          <p:cNvPr id="4" name="Slide Number Placeholder 3">
            <a:extLst>
              <a:ext uri="{FF2B5EF4-FFF2-40B4-BE49-F238E27FC236}">
                <a16:creationId xmlns:a16="http://schemas.microsoft.com/office/drawing/2014/main" xmlns="" id="{1E49B343-3920-9641-B0F4-73DC949009BD}"/>
              </a:ext>
            </a:extLst>
          </p:cNvPr>
          <p:cNvSpPr>
            <a:spLocks noGrp="1"/>
          </p:cNvSpPr>
          <p:nvPr>
            <p:ph type="sldNum" sz="quarter" idx="12"/>
          </p:nvPr>
        </p:nvSpPr>
        <p:spPr/>
        <p:txBody>
          <a:bodyPr/>
          <a:lstStyle/>
          <a:p>
            <a:fld id="{EBFB1032-EA64-7144-B003-9BCC9D94B503}" type="slidenum">
              <a:rPr lang="en-US" smtClean="0"/>
              <a:pPr/>
              <a:t>47</a:t>
            </a:fld>
            <a:endParaRPr lang="en-US" dirty="0"/>
          </a:p>
        </p:txBody>
      </p:sp>
    </p:spTree>
    <p:extLst>
      <p:ext uri="{BB962C8B-B14F-4D97-AF65-F5344CB8AC3E}">
        <p14:creationId xmlns:p14="http://schemas.microsoft.com/office/powerpoint/2010/main" xmlns="" val="3965282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75687CA-763F-5D4B-A479-76F85638A0CE}"/>
              </a:ext>
            </a:extLst>
          </p:cNvPr>
          <p:cNvSpPr>
            <a:spLocks noGrp="1"/>
          </p:cNvSpPr>
          <p:nvPr>
            <p:ph idx="1"/>
          </p:nvPr>
        </p:nvSpPr>
        <p:spPr/>
        <p:txBody>
          <a:bodyPr>
            <a:normAutofit fontScale="92500" lnSpcReduction="10000"/>
          </a:bodyPr>
          <a:lstStyle/>
          <a:p>
            <a:pPr algn="just"/>
            <a:r>
              <a:rPr lang="en-IN" dirty="0"/>
              <a:t>A MongoDB </a:t>
            </a:r>
            <a:r>
              <a:rPr lang="en-IN" b="1" dirty="0">
                <a:hlinkClick r:id="rId2"/>
              </a:rPr>
              <a:t>sharded</a:t>
            </a:r>
            <a:r>
              <a:rPr lang="en-IN" dirty="0">
                <a:hlinkClick r:id="rId2"/>
              </a:rPr>
              <a:t> </a:t>
            </a:r>
            <a:r>
              <a:rPr lang="en-IN" b="1" dirty="0">
                <a:hlinkClick r:id="rId2"/>
              </a:rPr>
              <a:t>cluster</a:t>
            </a:r>
            <a:r>
              <a:rPr lang="en-IN" dirty="0"/>
              <a:t> consists of the following components:</a:t>
            </a:r>
          </a:p>
          <a:p>
            <a:pPr algn="just"/>
            <a:r>
              <a:rPr lang="en-IN" b="1" dirty="0">
                <a:hlinkClick r:id="rId3"/>
              </a:rPr>
              <a:t>shard</a:t>
            </a:r>
            <a:r>
              <a:rPr lang="en-IN" dirty="0"/>
              <a:t>: Each shard contains a subset of the sharded data. Each shard can be deployed as a </a:t>
            </a:r>
            <a:r>
              <a:rPr lang="en-IN" dirty="0">
                <a:hlinkClick r:id="rId2"/>
              </a:rPr>
              <a:t>replica set</a:t>
            </a:r>
            <a:r>
              <a:rPr lang="en-IN" dirty="0"/>
              <a:t>.</a:t>
            </a:r>
          </a:p>
          <a:p>
            <a:pPr algn="just"/>
            <a:r>
              <a:rPr lang="en-IN" b="1" dirty="0">
                <a:hlinkClick r:id="rId4"/>
              </a:rPr>
              <a:t>mongos</a:t>
            </a:r>
            <a:r>
              <a:rPr lang="en-IN" dirty="0"/>
              <a:t>: The mongos acts as a query router, providing an interface between client applications and the sharded cluster. Starting in MongoDB 4.4, mongos can support to minimize latencies.</a:t>
            </a:r>
          </a:p>
          <a:p>
            <a:pPr algn="just"/>
            <a:r>
              <a:rPr lang="en-IN" b="1" dirty="0">
                <a:hlinkClick r:id="rId5"/>
              </a:rPr>
              <a:t>config servers</a:t>
            </a:r>
            <a:r>
              <a:rPr lang="en-IN" dirty="0"/>
              <a:t>: Config servers store metadata and configuration settings for the cluster.</a:t>
            </a:r>
          </a:p>
          <a:p>
            <a:pPr algn="just"/>
            <a:endParaRPr lang="en-US" dirty="0"/>
          </a:p>
        </p:txBody>
      </p:sp>
      <p:sp>
        <p:nvSpPr>
          <p:cNvPr id="4" name="Slide Number Placeholder 3">
            <a:extLst>
              <a:ext uri="{FF2B5EF4-FFF2-40B4-BE49-F238E27FC236}">
                <a16:creationId xmlns:a16="http://schemas.microsoft.com/office/drawing/2014/main" xmlns="" id="{C1912EDF-359F-AE49-9880-90A12E6918DE}"/>
              </a:ext>
            </a:extLst>
          </p:cNvPr>
          <p:cNvSpPr>
            <a:spLocks noGrp="1"/>
          </p:cNvSpPr>
          <p:nvPr>
            <p:ph type="sldNum" sz="quarter" idx="12"/>
          </p:nvPr>
        </p:nvSpPr>
        <p:spPr/>
        <p:txBody>
          <a:bodyPr/>
          <a:lstStyle/>
          <a:p>
            <a:fld id="{EBFB1032-EA64-7144-B003-9BCC9D94B503}" type="slidenum">
              <a:rPr lang="en-US" smtClean="0"/>
              <a:pPr/>
              <a:t>48</a:t>
            </a:fld>
            <a:endParaRPr lang="en-US" dirty="0"/>
          </a:p>
        </p:txBody>
      </p:sp>
      <p:sp>
        <p:nvSpPr>
          <p:cNvPr id="8" name="Title 1">
            <a:extLst>
              <a:ext uri="{FF2B5EF4-FFF2-40B4-BE49-F238E27FC236}">
                <a16:creationId xmlns:a16="http://schemas.microsoft.com/office/drawing/2014/main" xmlns="" id="{3A104220-3037-A442-A2B4-7FA3BC87584E}"/>
              </a:ext>
            </a:extLst>
          </p:cNvPr>
          <p:cNvSpPr>
            <a:spLocks noGrp="1"/>
          </p:cNvSpPr>
          <p:nvPr>
            <p:ph type="title"/>
          </p:nvPr>
        </p:nvSpPr>
        <p:spPr>
          <a:xfrm>
            <a:off x="900113" y="244158"/>
            <a:ext cx="7345362" cy="1339850"/>
          </a:xfrm>
        </p:spPr>
        <p:txBody>
          <a:bodyPr>
            <a:normAutofit/>
          </a:bodyPr>
          <a:lstStyle/>
          <a:p>
            <a:r>
              <a:rPr lang="en-IN" b="1" dirty="0"/>
              <a:t>Sharded Cluster</a:t>
            </a:r>
            <a:endParaRPr lang="en-US" dirty="0"/>
          </a:p>
        </p:txBody>
      </p:sp>
    </p:spTree>
    <p:extLst>
      <p:ext uri="{BB962C8B-B14F-4D97-AF65-F5344CB8AC3E}">
        <p14:creationId xmlns:p14="http://schemas.microsoft.com/office/powerpoint/2010/main" xmlns="" val="2862996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E9D459-5B18-2840-845D-5E03EEB1CA35}"/>
              </a:ext>
            </a:extLst>
          </p:cNvPr>
          <p:cNvSpPr>
            <a:spLocks noGrp="1"/>
          </p:cNvSpPr>
          <p:nvPr>
            <p:ph type="title"/>
          </p:nvPr>
        </p:nvSpPr>
        <p:spPr/>
        <p:txBody>
          <a:bodyPr>
            <a:normAutofit/>
          </a:bodyPr>
          <a:lstStyle/>
          <a:p>
            <a:r>
              <a:rPr lang="en-IN" b="1" dirty="0"/>
              <a:t>Sharded Cluster</a:t>
            </a:r>
            <a:endParaRPr lang="en-US" dirty="0"/>
          </a:p>
        </p:txBody>
      </p:sp>
      <p:pic>
        <p:nvPicPr>
          <p:cNvPr id="9" name="Content Placeholder 8">
            <a:extLst>
              <a:ext uri="{FF2B5EF4-FFF2-40B4-BE49-F238E27FC236}">
                <a16:creationId xmlns:a16="http://schemas.microsoft.com/office/drawing/2014/main" xmlns="" id="{F3D800AE-5836-4E4E-864A-25A506DDE4F6}"/>
              </a:ext>
            </a:extLst>
          </p:cNvPr>
          <p:cNvPicPr>
            <a:picLocks noGrp="1" noChangeAspect="1"/>
          </p:cNvPicPr>
          <p:nvPr>
            <p:ph idx="1"/>
          </p:nvPr>
        </p:nvPicPr>
        <p:blipFill>
          <a:blip r:embed="rId2"/>
          <a:stretch>
            <a:fillRect/>
          </a:stretch>
        </p:blipFill>
        <p:spPr>
          <a:xfrm>
            <a:off x="1563154" y="1785867"/>
            <a:ext cx="6019280" cy="3932238"/>
          </a:xfrm>
        </p:spPr>
      </p:pic>
      <p:sp>
        <p:nvSpPr>
          <p:cNvPr id="4" name="Slide Number Placeholder 3">
            <a:extLst>
              <a:ext uri="{FF2B5EF4-FFF2-40B4-BE49-F238E27FC236}">
                <a16:creationId xmlns:a16="http://schemas.microsoft.com/office/drawing/2014/main" xmlns="" id="{34D923E1-6077-3D42-8A95-AEADF9DB44DA}"/>
              </a:ext>
            </a:extLst>
          </p:cNvPr>
          <p:cNvSpPr>
            <a:spLocks noGrp="1"/>
          </p:cNvSpPr>
          <p:nvPr>
            <p:ph type="sldNum" sz="quarter" idx="12"/>
          </p:nvPr>
        </p:nvSpPr>
        <p:spPr/>
        <p:txBody>
          <a:bodyPr/>
          <a:lstStyle/>
          <a:p>
            <a:fld id="{EBFB1032-EA64-7144-B003-9BCC9D94B503}" type="slidenum">
              <a:rPr lang="en-US" smtClean="0"/>
              <a:pPr/>
              <a:t>49</a:t>
            </a:fld>
            <a:endParaRPr lang="en-US" dirty="0"/>
          </a:p>
        </p:txBody>
      </p:sp>
      <p:sp>
        <p:nvSpPr>
          <p:cNvPr id="10" name="TextBox 9">
            <a:extLst>
              <a:ext uri="{FF2B5EF4-FFF2-40B4-BE49-F238E27FC236}">
                <a16:creationId xmlns:a16="http://schemas.microsoft.com/office/drawing/2014/main" xmlns="" id="{92C2CAC4-6B2B-2541-A224-44FF64E7FCC9}"/>
              </a:ext>
            </a:extLst>
          </p:cNvPr>
          <p:cNvSpPr txBox="1"/>
          <p:nvPr/>
        </p:nvSpPr>
        <p:spPr>
          <a:xfrm>
            <a:off x="779171" y="6020119"/>
            <a:ext cx="7076941" cy="369332"/>
          </a:xfrm>
          <a:prstGeom prst="rect">
            <a:avLst/>
          </a:prstGeom>
          <a:noFill/>
        </p:spPr>
        <p:txBody>
          <a:bodyPr wrap="square">
            <a:spAutoFit/>
          </a:bodyPr>
          <a:lstStyle/>
          <a:p>
            <a:r>
              <a:rPr lang="en-US" b="1" dirty="0">
                <a:solidFill>
                  <a:srgbClr val="0070C0"/>
                </a:solidFill>
              </a:rPr>
              <a:t>Source</a:t>
            </a:r>
            <a:r>
              <a:rPr lang="en-US" b="1" dirty="0"/>
              <a:t>: https://</a:t>
            </a:r>
            <a:r>
              <a:rPr lang="en-US" b="1" dirty="0" err="1"/>
              <a:t>www.mongodb.com</a:t>
            </a:r>
            <a:r>
              <a:rPr lang="en-US" b="1" dirty="0"/>
              <a:t>/docs/upcoming/</a:t>
            </a:r>
            <a:r>
              <a:rPr lang="en-US" b="1" dirty="0" err="1"/>
              <a:t>sharding</a:t>
            </a:r>
            <a:r>
              <a:rPr lang="en-US" b="1" dirty="0"/>
              <a:t>/</a:t>
            </a:r>
          </a:p>
        </p:txBody>
      </p:sp>
    </p:spTree>
    <p:extLst>
      <p:ext uri="{BB962C8B-B14F-4D97-AF65-F5344CB8AC3E}">
        <p14:creationId xmlns:p14="http://schemas.microsoft.com/office/powerpoint/2010/main" xmlns="" val="218371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solidFill>
                  <a:srgbClr val="04617B"/>
                </a:solidFill>
                <a:latin typeface="Calibri" charset="0"/>
              </a:rPr>
              <a:t>What is MongoDB ?</a:t>
            </a:r>
            <a:endParaRPr lang="en-US" dirty="0"/>
          </a:p>
        </p:txBody>
      </p:sp>
      <p:sp>
        <p:nvSpPr>
          <p:cNvPr id="3" name="Content Placeholder 2"/>
          <p:cNvSpPr>
            <a:spLocks noGrp="1"/>
          </p:cNvSpPr>
          <p:nvPr>
            <p:ph idx="1"/>
          </p:nvPr>
        </p:nvSpPr>
        <p:spPr>
          <a:xfrm>
            <a:off x="544266" y="1900358"/>
            <a:ext cx="7956657" cy="3931920"/>
          </a:xfrm>
        </p:spPr>
        <p:txBody>
          <a:bodyPr/>
          <a:lstStyle/>
          <a:p>
            <a:pPr algn="just"/>
            <a:r>
              <a:rPr lang="en-US" altLang="zh-CN" b="1" dirty="0" err="1">
                <a:solidFill>
                  <a:srgbClr val="000000"/>
                </a:solidFill>
                <a:latin typeface="Constantia" charset="0"/>
              </a:rPr>
              <a:t>Defination</a:t>
            </a:r>
            <a:r>
              <a:rPr lang="en-US" altLang="zh-CN" b="1" dirty="0">
                <a:solidFill>
                  <a:srgbClr val="000000"/>
                </a:solidFill>
                <a:latin typeface="Constantia" charset="0"/>
              </a:rPr>
              <a:t>: </a:t>
            </a:r>
            <a:r>
              <a:rPr lang="en-US" altLang="zh-CN" dirty="0" err="1">
                <a:solidFill>
                  <a:srgbClr val="000000"/>
                </a:solidFill>
                <a:latin typeface="Constantia" charset="0"/>
              </a:rPr>
              <a:t>MongoDB</a:t>
            </a:r>
            <a:r>
              <a:rPr lang="en-US" altLang="zh-CN" dirty="0">
                <a:solidFill>
                  <a:srgbClr val="000000"/>
                </a:solidFill>
                <a:latin typeface="Constantia" charset="0"/>
              </a:rPr>
              <a:t> is an </a:t>
            </a:r>
            <a:r>
              <a:rPr lang="en-US" altLang="zh-CN" b="1" dirty="0">
                <a:solidFill>
                  <a:srgbClr val="008000"/>
                </a:solidFill>
                <a:latin typeface="Constantia" charset="0"/>
              </a:rPr>
              <a:t>open source</a:t>
            </a:r>
            <a:r>
              <a:rPr lang="en-US" altLang="zh-CN" dirty="0">
                <a:solidFill>
                  <a:srgbClr val="000000"/>
                </a:solidFill>
                <a:latin typeface="Constantia" charset="0"/>
              </a:rPr>
              <a:t>, </a:t>
            </a:r>
            <a:r>
              <a:rPr lang="en-US" altLang="zh-CN" b="1" dirty="0">
                <a:solidFill>
                  <a:srgbClr val="FF6600"/>
                </a:solidFill>
                <a:latin typeface="Constantia" charset="0"/>
              </a:rPr>
              <a:t>document-oriented</a:t>
            </a:r>
            <a:r>
              <a:rPr lang="en-US" altLang="zh-CN" dirty="0">
                <a:solidFill>
                  <a:srgbClr val="000000"/>
                </a:solidFill>
                <a:latin typeface="Constantia" charset="0"/>
              </a:rPr>
              <a:t> database designed with both scalability and developer agility in mind. </a:t>
            </a:r>
          </a:p>
          <a:p>
            <a:pPr algn="just"/>
            <a:r>
              <a:rPr lang="en-US" altLang="zh-CN" dirty="0">
                <a:solidFill>
                  <a:srgbClr val="000000"/>
                </a:solidFill>
                <a:latin typeface="Constantia" charset="0"/>
              </a:rPr>
              <a:t>Instead of storing your data</a:t>
            </a:r>
            <a:r>
              <a:rPr lang="en-US" altLang="zh-CN" dirty="0">
                <a:solidFill>
                  <a:schemeClr val="tx1"/>
                </a:solidFill>
                <a:latin typeface="Constantia" charset="0"/>
              </a:rPr>
              <a:t> in </a:t>
            </a:r>
            <a:r>
              <a:rPr lang="en-US" altLang="zh-CN" dirty="0">
                <a:solidFill>
                  <a:srgbClr val="FF0000"/>
                </a:solidFill>
                <a:latin typeface="Constantia" charset="0"/>
              </a:rPr>
              <a:t>tables and rows</a:t>
            </a:r>
            <a:r>
              <a:rPr lang="en-US" altLang="zh-CN" dirty="0">
                <a:solidFill>
                  <a:srgbClr val="000000"/>
                </a:solidFill>
                <a:latin typeface="Constantia" charset="0"/>
              </a:rPr>
              <a:t> as you would with a relational database, in </a:t>
            </a:r>
            <a:r>
              <a:rPr lang="en-US" altLang="zh-CN" dirty="0" err="1">
                <a:solidFill>
                  <a:srgbClr val="000000"/>
                </a:solidFill>
                <a:latin typeface="Constantia" charset="0"/>
              </a:rPr>
              <a:t>MongoDB</a:t>
            </a:r>
            <a:r>
              <a:rPr lang="en-US" altLang="zh-CN" dirty="0">
                <a:solidFill>
                  <a:srgbClr val="000000"/>
                </a:solidFill>
                <a:latin typeface="Constantia" charset="0"/>
              </a:rPr>
              <a:t> you store </a:t>
            </a:r>
            <a:r>
              <a:rPr lang="en-US" altLang="zh-CN" b="1" dirty="0">
                <a:solidFill>
                  <a:srgbClr val="0000FF"/>
                </a:solidFill>
                <a:latin typeface="Constantia" charset="0"/>
              </a:rPr>
              <a:t>JSON-like documents </a:t>
            </a:r>
            <a:r>
              <a:rPr lang="en-US" altLang="zh-CN" dirty="0">
                <a:solidFill>
                  <a:srgbClr val="000000"/>
                </a:solidFill>
                <a:latin typeface="Constantia" charset="0"/>
              </a:rPr>
              <a:t>with </a:t>
            </a:r>
            <a:r>
              <a:rPr lang="en-US" altLang="zh-CN" b="1" dirty="0">
                <a:solidFill>
                  <a:srgbClr val="800000"/>
                </a:solidFill>
                <a:latin typeface="Constantia" charset="0"/>
              </a:rPr>
              <a:t>dynamic schemas (schema-free, </a:t>
            </a:r>
            <a:r>
              <a:rPr lang="en-US" altLang="zh-CN" b="1" dirty="0" err="1">
                <a:solidFill>
                  <a:srgbClr val="800000"/>
                </a:solidFill>
                <a:latin typeface="Constantia" charset="0"/>
              </a:rPr>
              <a:t>schemaless</a:t>
            </a:r>
            <a:r>
              <a:rPr lang="en-US" altLang="zh-CN" b="1" dirty="0">
                <a:solidFill>
                  <a:srgbClr val="800000"/>
                </a:solidFill>
                <a:latin typeface="Constantia" charset="0"/>
              </a:rPr>
              <a:t>)</a:t>
            </a:r>
            <a:r>
              <a:rPr lang="en-US" altLang="zh-CN" dirty="0">
                <a:solidFill>
                  <a:srgbClr val="000000"/>
                </a:solidFill>
                <a:latin typeface="Constantia" charset="0"/>
              </a:rPr>
              <a:t>.</a:t>
            </a:r>
          </a:p>
          <a:p>
            <a:pPr algn="just"/>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5</a:t>
            </a:fld>
            <a:endParaRPr lang="en-US" dirty="0"/>
          </a:p>
        </p:txBody>
      </p:sp>
    </p:spTree>
    <p:extLst>
      <p:ext uri="{BB962C8B-B14F-4D97-AF65-F5344CB8AC3E}">
        <p14:creationId xmlns:p14="http://schemas.microsoft.com/office/powerpoint/2010/main" xmlns="" val="1845622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92DD81-F4D7-4F40-B2E3-EC9C35AB223F}"/>
              </a:ext>
            </a:extLst>
          </p:cNvPr>
          <p:cNvSpPr>
            <a:spLocks noGrp="1"/>
          </p:cNvSpPr>
          <p:nvPr>
            <p:ph type="title"/>
          </p:nvPr>
        </p:nvSpPr>
        <p:spPr/>
        <p:txBody>
          <a:bodyPr/>
          <a:lstStyle/>
          <a:p>
            <a:r>
              <a:rPr lang="en-IN" b="1" dirty="0"/>
              <a:t>Sharded Cluster</a:t>
            </a:r>
            <a:endParaRPr lang="en-US" dirty="0"/>
          </a:p>
        </p:txBody>
      </p:sp>
      <p:sp>
        <p:nvSpPr>
          <p:cNvPr id="3" name="Content Placeholder 2">
            <a:extLst>
              <a:ext uri="{FF2B5EF4-FFF2-40B4-BE49-F238E27FC236}">
                <a16:creationId xmlns:a16="http://schemas.microsoft.com/office/drawing/2014/main" xmlns="" id="{D521D2DB-A6FE-6E45-A323-243A870206C9}"/>
              </a:ext>
            </a:extLst>
          </p:cNvPr>
          <p:cNvSpPr>
            <a:spLocks noGrp="1"/>
          </p:cNvSpPr>
          <p:nvPr>
            <p:ph idx="1"/>
          </p:nvPr>
        </p:nvSpPr>
        <p:spPr/>
        <p:txBody>
          <a:bodyPr/>
          <a:lstStyle/>
          <a:p>
            <a:pPr algn="just"/>
            <a:r>
              <a:rPr lang="en-US" b="1" dirty="0"/>
              <a:t>Shard Key Index</a:t>
            </a:r>
            <a:r>
              <a:rPr lang="en-US" dirty="0"/>
              <a:t>:  To shard a populated collection, the collection must have an index that starts with the shard key. </a:t>
            </a:r>
          </a:p>
          <a:p>
            <a:pPr algn="just"/>
            <a:r>
              <a:rPr lang="en-US" dirty="0"/>
              <a:t>When </a:t>
            </a:r>
            <a:r>
              <a:rPr lang="en-US" dirty="0" err="1"/>
              <a:t>sharding</a:t>
            </a:r>
            <a:r>
              <a:rPr lang="en-US" dirty="0"/>
              <a:t> an empty collection, MongoDB creates the supporting index if the collection does not already have an appropriate index for the specified shard key. </a:t>
            </a:r>
          </a:p>
        </p:txBody>
      </p:sp>
      <p:sp>
        <p:nvSpPr>
          <p:cNvPr id="4" name="Slide Number Placeholder 3">
            <a:extLst>
              <a:ext uri="{FF2B5EF4-FFF2-40B4-BE49-F238E27FC236}">
                <a16:creationId xmlns:a16="http://schemas.microsoft.com/office/drawing/2014/main" xmlns="" id="{0253FD20-FD9C-7E48-A893-B8F711607191}"/>
              </a:ext>
            </a:extLst>
          </p:cNvPr>
          <p:cNvSpPr>
            <a:spLocks noGrp="1"/>
          </p:cNvSpPr>
          <p:nvPr>
            <p:ph type="sldNum" sz="quarter" idx="12"/>
          </p:nvPr>
        </p:nvSpPr>
        <p:spPr/>
        <p:txBody>
          <a:bodyPr/>
          <a:lstStyle/>
          <a:p>
            <a:fld id="{EBFB1032-EA64-7144-B003-9BCC9D94B503}" type="slidenum">
              <a:rPr lang="en-US" smtClean="0"/>
              <a:pPr/>
              <a:t>50</a:t>
            </a:fld>
            <a:endParaRPr lang="en-US" dirty="0"/>
          </a:p>
        </p:txBody>
      </p:sp>
    </p:spTree>
    <p:extLst>
      <p:ext uri="{BB962C8B-B14F-4D97-AF65-F5344CB8AC3E}">
        <p14:creationId xmlns:p14="http://schemas.microsoft.com/office/powerpoint/2010/main" xmlns="" val="2012203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DE39B7-2C2D-BF4A-85DE-3F0AB208EF30}"/>
              </a:ext>
            </a:extLst>
          </p:cNvPr>
          <p:cNvSpPr>
            <a:spLocks noGrp="1"/>
          </p:cNvSpPr>
          <p:nvPr>
            <p:ph type="title"/>
          </p:nvPr>
        </p:nvSpPr>
        <p:spPr/>
        <p:txBody>
          <a:bodyPr>
            <a:normAutofit/>
          </a:bodyPr>
          <a:lstStyle/>
          <a:p>
            <a:r>
              <a:rPr lang="en-IN" b="1" dirty="0"/>
              <a:t>Advantages of Sharding</a:t>
            </a:r>
            <a:endParaRPr lang="en-US" dirty="0"/>
          </a:p>
        </p:txBody>
      </p:sp>
      <p:sp>
        <p:nvSpPr>
          <p:cNvPr id="3" name="Content Placeholder 2">
            <a:extLst>
              <a:ext uri="{FF2B5EF4-FFF2-40B4-BE49-F238E27FC236}">
                <a16:creationId xmlns:a16="http://schemas.microsoft.com/office/drawing/2014/main" xmlns="" id="{2ACACCBB-86D0-3745-88FF-3A18EC83B71A}"/>
              </a:ext>
            </a:extLst>
          </p:cNvPr>
          <p:cNvSpPr>
            <a:spLocks noGrp="1"/>
          </p:cNvSpPr>
          <p:nvPr>
            <p:ph idx="1"/>
          </p:nvPr>
        </p:nvSpPr>
        <p:spPr>
          <a:xfrm>
            <a:off x="397835" y="1592683"/>
            <a:ext cx="4175795" cy="2026280"/>
          </a:xfrm>
        </p:spPr>
        <p:txBody>
          <a:bodyPr/>
          <a:lstStyle/>
          <a:p>
            <a:r>
              <a:rPr lang="en-US" b="1" dirty="0">
                <a:solidFill>
                  <a:srgbClr val="C00000"/>
                </a:solidFill>
              </a:rPr>
              <a:t>Increased Throughput. </a:t>
            </a:r>
          </a:p>
          <a:p>
            <a:r>
              <a:rPr lang="en-US" b="1" dirty="0">
                <a:solidFill>
                  <a:srgbClr val="C00000"/>
                </a:solidFill>
              </a:rPr>
              <a:t>Storage Capacity</a:t>
            </a:r>
          </a:p>
          <a:p>
            <a:r>
              <a:rPr lang="en-US" b="1" dirty="0">
                <a:solidFill>
                  <a:srgbClr val="C00000"/>
                </a:solidFill>
              </a:rPr>
              <a:t>High Availability</a:t>
            </a:r>
          </a:p>
        </p:txBody>
      </p:sp>
      <p:sp>
        <p:nvSpPr>
          <p:cNvPr id="4" name="Slide Number Placeholder 3">
            <a:extLst>
              <a:ext uri="{FF2B5EF4-FFF2-40B4-BE49-F238E27FC236}">
                <a16:creationId xmlns:a16="http://schemas.microsoft.com/office/drawing/2014/main" xmlns="" id="{862B4BD7-4FAA-224A-A5C6-743C8E18538E}"/>
              </a:ext>
            </a:extLst>
          </p:cNvPr>
          <p:cNvSpPr>
            <a:spLocks noGrp="1"/>
          </p:cNvSpPr>
          <p:nvPr>
            <p:ph type="sldNum" sz="quarter" idx="12"/>
          </p:nvPr>
        </p:nvSpPr>
        <p:spPr/>
        <p:txBody>
          <a:bodyPr/>
          <a:lstStyle/>
          <a:p>
            <a:fld id="{EBFB1032-EA64-7144-B003-9BCC9D94B503}" type="slidenum">
              <a:rPr lang="en-US" smtClean="0"/>
              <a:pPr/>
              <a:t>51</a:t>
            </a:fld>
            <a:endParaRPr lang="en-US" dirty="0"/>
          </a:p>
        </p:txBody>
      </p:sp>
      <p:pic>
        <p:nvPicPr>
          <p:cNvPr id="3078" name="Picture 6">
            <a:extLst>
              <a:ext uri="{FF2B5EF4-FFF2-40B4-BE49-F238E27FC236}">
                <a16:creationId xmlns:a16="http://schemas.microsoft.com/office/drawing/2014/main" xmlns="" id="{84D0D444-2A7F-4C41-BB69-6F84EDE9E20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13667" y="1584008"/>
            <a:ext cx="4175795" cy="3053157"/>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a:extLst>
              <a:ext uri="{FF2B5EF4-FFF2-40B4-BE49-F238E27FC236}">
                <a16:creationId xmlns:a16="http://schemas.microsoft.com/office/drawing/2014/main" xmlns="" id="{EF4463B2-35A0-A04C-9E45-844E4534C6A4}"/>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7137" y="3520664"/>
            <a:ext cx="4078220" cy="297141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1486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0"/>
          </p:nvPr>
        </p:nvSpPr>
        <p:spPr>
          <a:ln/>
        </p:spPr>
        <p:txBody>
          <a:bodyPr/>
          <a:lstStyle/>
          <a:p>
            <a:fld id="{0D97365E-2A1C-42D6-953E-F8CC14AA354B}" type="slidenum">
              <a:rPr lang="hu-HU" altLang="en-US"/>
              <a:pPr/>
              <a:t>52</a:t>
            </a:fld>
            <a:endParaRPr lang="hu-HU" altLang="en-US"/>
          </a:p>
        </p:txBody>
      </p:sp>
      <p:sp>
        <p:nvSpPr>
          <p:cNvPr id="22530"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p>
            <a:r>
              <a:rPr lang="hu-HU" altLang="en-US"/>
              <a:t>Map/Reduce</a:t>
            </a:r>
          </a:p>
        </p:txBody>
      </p:sp>
      <p:sp>
        <p:nvSpPr>
          <p:cNvPr id="22532" name="Text Box 4"/>
          <p:cNvSpPr txBox="1">
            <a:spLocks noChangeArrowheads="1"/>
          </p:cNvSpPr>
          <p:nvPr/>
        </p:nvSpPr>
        <p:spPr bwMode="auto">
          <a:xfrm>
            <a:off x="755650" y="1301750"/>
            <a:ext cx="5761038" cy="4359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hu-HU" altLang="en-US" sz="2000">
                <a:latin typeface="Calibri" panose="020F0502020204030204" pitchFamily="34" charset="0"/>
              </a:rPr>
              <a:t>db.collection.mapReduce( </a:t>
            </a:r>
          </a:p>
          <a:p>
            <a:pPr lvl="1"/>
            <a:r>
              <a:rPr lang="hu-HU" altLang="en-US" sz="2000">
                <a:latin typeface="Calibri" panose="020F0502020204030204" pitchFamily="34" charset="0"/>
              </a:rPr>
              <a:t>	&lt;mapfunction&gt;, </a:t>
            </a:r>
          </a:p>
          <a:p>
            <a:pPr lvl="1"/>
            <a:r>
              <a:rPr lang="hu-HU" altLang="en-US" sz="2000">
                <a:latin typeface="Calibri" panose="020F0502020204030204" pitchFamily="34" charset="0"/>
              </a:rPr>
              <a:t>	&lt;reducefunction&gt;, </a:t>
            </a:r>
          </a:p>
          <a:p>
            <a:pPr lvl="1"/>
            <a:r>
              <a:rPr lang="hu-HU" altLang="en-US" sz="2000">
                <a:latin typeface="Calibri" panose="020F0502020204030204" pitchFamily="34" charset="0"/>
              </a:rPr>
              <a:t>	{ </a:t>
            </a:r>
          </a:p>
          <a:p>
            <a:pPr lvl="1"/>
            <a:r>
              <a:rPr lang="hu-HU" altLang="en-US" sz="2000">
                <a:latin typeface="Calibri" panose="020F0502020204030204" pitchFamily="34" charset="0"/>
              </a:rPr>
              <a:t>		out: &lt;collection&gt;, </a:t>
            </a:r>
          </a:p>
          <a:p>
            <a:pPr lvl="1"/>
            <a:r>
              <a:rPr lang="hu-HU" altLang="en-US" sz="2000">
                <a:latin typeface="Calibri" panose="020F0502020204030204" pitchFamily="34" charset="0"/>
              </a:rPr>
              <a:t>		query: &lt;&gt;, </a:t>
            </a:r>
          </a:p>
          <a:p>
            <a:pPr lvl="1"/>
            <a:r>
              <a:rPr lang="hu-HU" altLang="en-US" sz="2000">
                <a:latin typeface="Calibri" panose="020F0502020204030204" pitchFamily="34" charset="0"/>
              </a:rPr>
              <a:t>		sort: &lt;&gt;, </a:t>
            </a:r>
          </a:p>
          <a:p>
            <a:pPr lvl="1"/>
            <a:r>
              <a:rPr lang="hu-HU" altLang="en-US" sz="2000">
                <a:latin typeface="Calibri" panose="020F0502020204030204" pitchFamily="34" charset="0"/>
              </a:rPr>
              <a:t>		limit: &lt;number&gt;, </a:t>
            </a:r>
          </a:p>
          <a:p>
            <a:pPr lvl="1"/>
            <a:r>
              <a:rPr lang="hu-HU" altLang="en-US" sz="2000">
                <a:latin typeface="Calibri" panose="020F0502020204030204" pitchFamily="34" charset="0"/>
              </a:rPr>
              <a:t>		finalize: &lt;function&gt;, </a:t>
            </a:r>
          </a:p>
          <a:p>
            <a:pPr lvl="1"/>
            <a:r>
              <a:rPr lang="hu-HU" altLang="en-US" sz="2000">
                <a:latin typeface="Calibri" panose="020F0502020204030204" pitchFamily="34" charset="0"/>
              </a:rPr>
              <a:t>		scope: &lt;&gt;, </a:t>
            </a:r>
          </a:p>
          <a:p>
            <a:pPr lvl="1"/>
            <a:r>
              <a:rPr lang="hu-HU" altLang="en-US" sz="2000">
                <a:latin typeface="Calibri" panose="020F0502020204030204" pitchFamily="34" charset="0"/>
              </a:rPr>
              <a:t>		jsMode: &lt;boolean&gt;, </a:t>
            </a:r>
          </a:p>
          <a:p>
            <a:pPr lvl="1"/>
            <a:r>
              <a:rPr lang="hu-HU" altLang="en-US" sz="2000">
                <a:latin typeface="Calibri" panose="020F0502020204030204" pitchFamily="34" charset="0"/>
              </a:rPr>
              <a:t>		verbose: &lt;boolean&gt; </a:t>
            </a:r>
          </a:p>
          <a:p>
            <a:pPr lvl="1"/>
            <a:r>
              <a:rPr lang="hu-HU" altLang="en-US" sz="2000">
                <a:latin typeface="Calibri" panose="020F0502020204030204" pitchFamily="34" charset="0"/>
              </a:rPr>
              <a:t>	}</a:t>
            </a:r>
          </a:p>
          <a:p>
            <a:pPr lvl="1"/>
            <a:r>
              <a:rPr lang="hu-HU" altLang="en-US" sz="2000">
                <a:latin typeface="Calibri" panose="020F0502020204030204" pitchFamily="34" charset="0"/>
              </a:rPr>
              <a:t> )</a:t>
            </a:r>
          </a:p>
        </p:txBody>
      </p:sp>
      <p:sp>
        <p:nvSpPr>
          <p:cNvPr id="22534" name="Rectangle 6"/>
          <p:cNvSpPr>
            <a:spLocks noChangeArrowheads="1"/>
          </p:cNvSpPr>
          <p:nvPr/>
        </p:nvSpPr>
        <p:spPr bwMode="auto">
          <a:xfrm>
            <a:off x="827088" y="5661025"/>
            <a:ext cx="67437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eaLnBrk="0" hangingPunct="0"/>
            <a:r>
              <a:rPr lang="hu-HU" altLang="en-US" sz="2000">
                <a:latin typeface="Calibri" panose="020F0502020204030204" pitchFamily="34" charset="0"/>
              </a:rPr>
              <a:t>var mapFunction1 = function() { emit(this.cust_id, this.price); };</a:t>
            </a:r>
            <a:r>
              <a:rPr lang="hu-HU" altLang="en-US"/>
              <a:t> </a:t>
            </a:r>
          </a:p>
        </p:txBody>
      </p:sp>
      <p:sp>
        <p:nvSpPr>
          <p:cNvPr id="22535" name="Rectangle 7"/>
          <p:cNvSpPr>
            <a:spLocks noChangeArrowheads="1"/>
          </p:cNvSpPr>
          <p:nvPr/>
        </p:nvSpPr>
        <p:spPr bwMode="auto">
          <a:xfrm>
            <a:off x="827088" y="5967413"/>
            <a:ext cx="70929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r>
              <a:rPr lang="hu-HU" altLang="en-US" sz="2000">
                <a:latin typeface="Calibri" panose="020F0502020204030204" pitchFamily="34" charset="0"/>
              </a:rPr>
              <a:t>var reduceFunction1 = function(keyCustId, valuesPrices) </a:t>
            </a:r>
          </a:p>
          <a:p>
            <a:r>
              <a:rPr lang="hu-HU" altLang="en-US" sz="2000">
                <a:latin typeface="Calibri" panose="020F0502020204030204" pitchFamily="34" charset="0"/>
              </a:rPr>
              <a:t>{ return sum(valuesPrices); }; </a:t>
            </a:r>
          </a:p>
        </p:txBody>
      </p:sp>
      <p:pic>
        <p:nvPicPr>
          <p:cNvPr id="22540" name="Picture 12" descr="P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32363" y="2081213"/>
            <a:ext cx="3810000" cy="21050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22348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t>
            </a:r>
            <a:r>
              <a:rPr lang="en-US" dirty="0" err="1"/>
              <a:t>MongoDB</a:t>
            </a:r>
            <a:r>
              <a:rPr lang="en-US" dirty="0"/>
              <a:t>? (Cont’d)</a:t>
            </a:r>
          </a:p>
        </p:txBody>
      </p:sp>
      <p:sp>
        <p:nvSpPr>
          <p:cNvPr id="3" name="Content Placeholder 2"/>
          <p:cNvSpPr>
            <a:spLocks noGrp="1"/>
          </p:cNvSpPr>
          <p:nvPr>
            <p:ph idx="1"/>
          </p:nvPr>
        </p:nvSpPr>
        <p:spPr>
          <a:xfrm>
            <a:off x="757566" y="1848525"/>
            <a:ext cx="7345363" cy="1365049"/>
          </a:xfrm>
        </p:spPr>
        <p:txBody>
          <a:bodyPr/>
          <a:lstStyle/>
          <a:p>
            <a:r>
              <a:rPr lang="en-US" b="1" dirty="0">
                <a:solidFill>
                  <a:srgbClr val="800000"/>
                </a:solidFill>
              </a:rPr>
              <a:t>Document-Oriented DB</a:t>
            </a:r>
          </a:p>
          <a:p>
            <a:pPr lvl="1"/>
            <a:r>
              <a:rPr lang="en-US" dirty="0"/>
              <a:t>Unit object is a document instead of a row (tuple) in relational DBs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6</a:t>
            </a:fld>
            <a:endParaRPr lang="en-US" dirty="0"/>
          </a:p>
        </p:txBody>
      </p:sp>
      <p:pic>
        <p:nvPicPr>
          <p:cNvPr id="24" name="Picture 23" descr="Screen Shot 2015-03-13 at 8.29.20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2447" y="3083995"/>
            <a:ext cx="6050585" cy="2675892"/>
          </a:xfrm>
          <a:prstGeom prst="rect">
            <a:avLst/>
          </a:prstGeom>
        </p:spPr>
      </p:pic>
      <p:pic>
        <p:nvPicPr>
          <p:cNvPr id="26" name="Picture 25"/>
          <p:cNvPicPr>
            <a:picLocks noChangeAspect="1"/>
          </p:cNvPicPr>
          <p:nvPr/>
        </p:nvPicPr>
        <p:blipFill>
          <a:blip r:embed="rId3"/>
          <a:stretch>
            <a:fillRect/>
          </a:stretch>
        </p:blipFill>
        <p:spPr>
          <a:xfrm>
            <a:off x="4294670" y="2199706"/>
            <a:ext cx="4284006" cy="4156644"/>
          </a:xfrm>
          <a:prstGeom prst="rect">
            <a:avLst/>
          </a:prstGeom>
        </p:spPr>
      </p:pic>
    </p:spTree>
    <p:extLst>
      <p:ext uri="{BB962C8B-B14F-4D97-AF65-F5344CB8AC3E}">
        <p14:creationId xmlns:p14="http://schemas.microsoft.com/office/powerpoint/2010/main" xmlns="" val="3713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0"/>
          </p:nvPr>
        </p:nvSpPr>
        <p:spPr>
          <a:ln/>
        </p:spPr>
        <p:txBody>
          <a:bodyPr/>
          <a:lstStyle/>
          <a:p>
            <a:fld id="{68C24FE0-C75B-4C21-935E-A425941A0584}" type="slidenum">
              <a:rPr lang="hu-HU" altLang="en-US"/>
              <a:pPr/>
              <a:t>7</a:t>
            </a:fld>
            <a:endParaRPr lang="hu-HU" altLang="en-US"/>
          </a:p>
        </p:txBody>
      </p:sp>
      <p:sp>
        <p:nvSpPr>
          <p:cNvPr id="8194" name="Rectangle 2"/>
          <p:cNvSpPr>
            <a:spLocks noGrp="1" noChangeArrowheads="1"/>
          </p:cNvSpPr>
          <p:nvPr>
            <p:ph type="title" idx="4294967295"/>
          </p:nvPr>
        </p:nvSpPr>
        <p:spPr/>
        <p:txBody>
          <a:bodyPr/>
          <a:lstStyle/>
          <a:p>
            <a:pPr fontAlgn="auto">
              <a:spcAft>
                <a:spcPts val="0"/>
              </a:spcAft>
              <a:defRPr/>
            </a:pPr>
            <a:r>
              <a:rPr lang="hu-HU" dirty="0" err="1"/>
              <a:t>Document</a:t>
            </a:r>
            <a:r>
              <a:rPr lang="hu-HU" dirty="0"/>
              <a:t> </a:t>
            </a:r>
            <a:r>
              <a:rPr lang="hu-HU" dirty="0" err="1"/>
              <a:t>store</a:t>
            </a:r>
            <a:endParaRPr lang="hu-HU" dirty="0"/>
          </a:p>
        </p:txBody>
      </p:sp>
      <p:graphicFrame>
        <p:nvGraphicFramePr>
          <p:cNvPr id="2" name="Táblázat 1"/>
          <p:cNvGraphicFramePr>
            <a:graphicFrameLocks noGrp="1"/>
          </p:cNvGraphicFramePr>
          <p:nvPr>
            <p:extLst>
              <p:ext uri="{D42A27DB-BD31-4B8C-83A1-F6EECF244321}">
                <p14:modId xmlns:p14="http://schemas.microsoft.com/office/powerpoint/2010/main" xmlns="" val="2684600581"/>
              </p:ext>
            </p:extLst>
          </p:nvPr>
        </p:nvGraphicFramePr>
        <p:xfrm>
          <a:off x="539750" y="1506538"/>
          <a:ext cx="4251325" cy="4144800"/>
        </p:xfrm>
        <a:graphic>
          <a:graphicData uri="http://schemas.openxmlformats.org/drawingml/2006/table">
            <a:tbl>
              <a:tblPr firstRow="1" bandRow="1">
                <a:tableStyleId>{5C22544A-7EE6-4342-B048-85BDC9FD1C3A}</a:tableStyleId>
              </a:tblPr>
              <a:tblGrid>
                <a:gridCol w="1312417">
                  <a:extLst>
                    <a:ext uri="{9D8B030D-6E8A-4147-A177-3AD203B41FA5}">
                      <a16:colId xmlns:a16="http://schemas.microsoft.com/office/drawing/2014/main" xmlns="" val="20000"/>
                    </a:ext>
                  </a:extLst>
                </a:gridCol>
                <a:gridCol w="428041">
                  <a:extLst>
                    <a:ext uri="{9D8B030D-6E8A-4147-A177-3AD203B41FA5}">
                      <a16:colId xmlns:a16="http://schemas.microsoft.com/office/drawing/2014/main" xmlns="" val="20001"/>
                    </a:ext>
                  </a:extLst>
                </a:gridCol>
                <a:gridCol w="2510867">
                  <a:extLst>
                    <a:ext uri="{9D8B030D-6E8A-4147-A177-3AD203B41FA5}">
                      <a16:colId xmlns:a16="http://schemas.microsoft.com/office/drawing/2014/main" xmlns="" val="20002"/>
                    </a:ext>
                  </a:extLst>
                </a:gridCol>
              </a:tblGrid>
              <a:tr h="370769">
                <a:tc>
                  <a:txBody>
                    <a:bodyPr/>
                    <a:lstStyle/>
                    <a:p>
                      <a:r>
                        <a:rPr lang="hu-HU" sz="1800" dirty="0"/>
                        <a:t>RDBMS</a:t>
                      </a:r>
                    </a:p>
                  </a:txBody>
                  <a:tcPr marL="91427" marR="91427" marT="45711" marB="45711"/>
                </a:tc>
                <a:tc>
                  <a:txBody>
                    <a:bodyPr/>
                    <a:lstStyle/>
                    <a:p>
                      <a:endParaRPr lang="hu-HU" sz="1800" dirty="0"/>
                    </a:p>
                  </a:txBody>
                  <a:tcPr marL="91427" marR="91427" marT="45711" marB="45711"/>
                </a:tc>
                <a:tc>
                  <a:txBody>
                    <a:bodyPr/>
                    <a:lstStyle/>
                    <a:p>
                      <a:r>
                        <a:rPr lang="hu-HU" sz="1800" dirty="0" err="1"/>
                        <a:t>MongoDB</a:t>
                      </a:r>
                      <a:endParaRPr lang="hu-HU" sz="1800" dirty="0"/>
                    </a:p>
                  </a:txBody>
                  <a:tcPr marL="91427" marR="91427" marT="45711" marB="45711"/>
                </a:tc>
                <a:extLst>
                  <a:ext uri="{0D108BD9-81ED-4DB2-BD59-A6C34878D82A}">
                    <a16:rowId xmlns:a16="http://schemas.microsoft.com/office/drawing/2014/main" xmlns="" val="10000"/>
                  </a:ext>
                </a:extLst>
              </a:tr>
              <a:tr h="370769">
                <a:tc>
                  <a:txBody>
                    <a:bodyPr/>
                    <a:lstStyle/>
                    <a:p>
                      <a:r>
                        <a:rPr lang="hu-HU" sz="1800" dirty="0" err="1"/>
                        <a:t>Database</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a:t>Database</a:t>
                      </a:r>
                      <a:endParaRPr lang="hu-HU" sz="1800" dirty="0"/>
                    </a:p>
                  </a:txBody>
                  <a:tcPr marL="91427" marR="91427" marT="45711" marB="45711"/>
                </a:tc>
                <a:extLst>
                  <a:ext uri="{0D108BD9-81ED-4DB2-BD59-A6C34878D82A}">
                    <a16:rowId xmlns:a16="http://schemas.microsoft.com/office/drawing/2014/main" xmlns="" val="10001"/>
                  </a:ext>
                </a:extLst>
              </a:tr>
              <a:tr h="370769">
                <a:tc>
                  <a:txBody>
                    <a:bodyPr/>
                    <a:lstStyle/>
                    <a:p>
                      <a:r>
                        <a:rPr lang="hu-HU" sz="1800" dirty="0" err="1"/>
                        <a:t>Table</a:t>
                      </a:r>
                      <a:r>
                        <a:rPr lang="hu-HU" sz="1800" dirty="0"/>
                        <a:t>, </a:t>
                      </a:r>
                      <a:r>
                        <a:rPr lang="hu-HU" sz="1800" dirty="0" err="1"/>
                        <a:t>View</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a:t>Collection</a:t>
                      </a:r>
                      <a:endParaRPr lang="hu-HU" sz="1800" dirty="0"/>
                    </a:p>
                  </a:txBody>
                  <a:tcPr marL="91427" marR="91427" marT="45711" marB="45711"/>
                </a:tc>
                <a:extLst>
                  <a:ext uri="{0D108BD9-81ED-4DB2-BD59-A6C34878D82A}">
                    <a16:rowId xmlns:a16="http://schemas.microsoft.com/office/drawing/2014/main" xmlns="" val="10002"/>
                  </a:ext>
                </a:extLst>
              </a:tr>
              <a:tr h="370769">
                <a:tc>
                  <a:txBody>
                    <a:bodyPr/>
                    <a:lstStyle/>
                    <a:p>
                      <a:r>
                        <a:rPr lang="hu-HU" sz="1800" dirty="0" err="1"/>
                        <a:t>Row</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a:t>Document</a:t>
                      </a:r>
                      <a:r>
                        <a:rPr lang="hu-HU" sz="1800" dirty="0"/>
                        <a:t> (JSON, BSON)</a:t>
                      </a:r>
                    </a:p>
                  </a:txBody>
                  <a:tcPr marL="91427" marR="91427" marT="45711" marB="45711"/>
                </a:tc>
                <a:extLst>
                  <a:ext uri="{0D108BD9-81ED-4DB2-BD59-A6C34878D82A}">
                    <a16:rowId xmlns:a16="http://schemas.microsoft.com/office/drawing/2014/main" xmlns="" val="10003"/>
                  </a:ext>
                </a:extLst>
              </a:tr>
              <a:tr h="370769">
                <a:tc>
                  <a:txBody>
                    <a:bodyPr/>
                    <a:lstStyle/>
                    <a:p>
                      <a:r>
                        <a:rPr lang="hu-HU" sz="1800" dirty="0" err="1"/>
                        <a:t>Column</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a:t>Field</a:t>
                      </a:r>
                      <a:endParaRPr lang="hu-HU" sz="1800" dirty="0"/>
                    </a:p>
                  </a:txBody>
                  <a:tcPr marL="91427" marR="91427" marT="45711" marB="45711"/>
                </a:tc>
                <a:extLst>
                  <a:ext uri="{0D108BD9-81ED-4DB2-BD59-A6C34878D82A}">
                    <a16:rowId xmlns:a16="http://schemas.microsoft.com/office/drawing/2014/main" xmlns="" val="10004"/>
                  </a:ext>
                </a:extLst>
              </a:tr>
              <a:tr h="370769">
                <a:tc>
                  <a:txBody>
                    <a:bodyPr/>
                    <a:lstStyle/>
                    <a:p>
                      <a:r>
                        <a:rPr lang="hu-HU" sz="1800" dirty="0"/>
                        <a:t>Index</a:t>
                      </a:r>
                    </a:p>
                  </a:txBody>
                  <a:tcPr marL="91427" marR="91427" marT="45711" marB="45711"/>
                </a:tc>
                <a:tc>
                  <a:txBody>
                    <a:bodyPr/>
                    <a:lstStyle/>
                    <a:p>
                      <a:endParaRPr lang="hu-HU" sz="1800" dirty="0"/>
                    </a:p>
                  </a:txBody>
                  <a:tcPr marL="91427" marR="91427" marT="45711" marB="45711"/>
                </a:tc>
                <a:tc>
                  <a:txBody>
                    <a:bodyPr/>
                    <a:lstStyle/>
                    <a:p>
                      <a:r>
                        <a:rPr lang="hu-HU" sz="1800" dirty="0"/>
                        <a:t>Index</a:t>
                      </a:r>
                    </a:p>
                  </a:txBody>
                  <a:tcPr marL="91427" marR="91427" marT="45711" marB="45711"/>
                </a:tc>
                <a:extLst>
                  <a:ext uri="{0D108BD9-81ED-4DB2-BD59-A6C34878D82A}">
                    <a16:rowId xmlns:a16="http://schemas.microsoft.com/office/drawing/2014/main" xmlns="" val="10005"/>
                  </a:ext>
                </a:extLst>
              </a:tr>
              <a:tr h="370769">
                <a:tc>
                  <a:txBody>
                    <a:bodyPr/>
                    <a:lstStyle/>
                    <a:p>
                      <a:r>
                        <a:rPr lang="hu-HU" sz="1800" b="0" dirty="0" err="1"/>
                        <a:t>Join</a:t>
                      </a:r>
                      <a:endParaRPr lang="hu-HU" sz="1800" b="0" dirty="0"/>
                    </a:p>
                  </a:txBody>
                  <a:tcPr marL="91427" marR="91427" marT="45711" marB="45711"/>
                </a:tc>
                <a:tc>
                  <a:txBody>
                    <a:bodyPr/>
                    <a:lstStyle/>
                    <a:p>
                      <a:endParaRPr lang="hu-HU" sz="1800" b="0" dirty="0"/>
                    </a:p>
                  </a:txBody>
                  <a:tcPr marL="91427" marR="91427" marT="45711" marB="45711"/>
                </a:tc>
                <a:tc>
                  <a:txBody>
                    <a:bodyPr/>
                    <a:lstStyle/>
                    <a:p>
                      <a:r>
                        <a:rPr lang="hu-HU" sz="1800" b="0" dirty="0" err="1"/>
                        <a:t>Embedded</a:t>
                      </a:r>
                      <a:r>
                        <a:rPr lang="hu-HU" sz="1800" b="0" dirty="0"/>
                        <a:t> </a:t>
                      </a:r>
                      <a:r>
                        <a:rPr lang="hu-HU" sz="1800" b="0" dirty="0" err="1"/>
                        <a:t>Document</a:t>
                      </a:r>
                      <a:endParaRPr lang="hu-HU" sz="1800" b="0" dirty="0"/>
                    </a:p>
                  </a:txBody>
                  <a:tcPr marL="91427" marR="91427" marT="45711" marB="45711"/>
                </a:tc>
                <a:extLst>
                  <a:ext uri="{0D108BD9-81ED-4DB2-BD59-A6C34878D82A}">
                    <a16:rowId xmlns:a16="http://schemas.microsoft.com/office/drawing/2014/main" xmlns="" val="10006"/>
                  </a:ext>
                </a:extLst>
              </a:tr>
              <a:tr h="370769">
                <a:tc>
                  <a:txBody>
                    <a:bodyPr/>
                    <a:lstStyle/>
                    <a:p>
                      <a:r>
                        <a:rPr lang="hu-HU" sz="1800" dirty="0" err="1"/>
                        <a:t>Foreign</a:t>
                      </a:r>
                      <a:r>
                        <a:rPr lang="hu-HU" sz="1800" dirty="0"/>
                        <a:t> Key</a:t>
                      </a:r>
                    </a:p>
                  </a:txBody>
                  <a:tcPr marL="91427" marR="91427" marT="45711" marB="45711"/>
                </a:tc>
                <a:tc>
                  <a:txBody>
                    <a:bodyPr/>
                    <a:lstStyle/>
                    <a:p>
                      <a:endParaRPr lang="hu-HU" sz="1800" dirty="0"/>
                    </a:p>
                  </a:txBody>
                  <a:tcPr marL="91427" marR="91427" marT="45711" marB="45711"/>
                </a:tc>
                <a:tc>
                  <a:txBody>
                    <a:bodyPr/>
                    <a:lstStyle/>
                    <a:p>
                      <a:r>
                        <a:rPr lang="hu-HU" sz="1800" dirty="0" err="1"/>
                        <a:t>Reference</a:t>
                      </a:r>
                      <a:endParaRPr lang="hu-HU" sz="1800" dirty="0"/>
                    </a:p>
                  </a:txBody>
                  <a:tcPr marL="91427" marR="91427" marT="45711" marB="45711"/>
                </a:tc>
                <a:extLst>
                  <a:ext uri="{0D108BD9-81ED-4DB2-BD59-A6C34878D82A}">
                    <a16:rowId xmlns:a16="http://schemas.microsoft.com/office/drawing/2014/main" xmlns="" val="10007"/>
                  </a:ext>
                </a:extLst>
              </a:tr>
              <a:tr h="370769">
                <a:tc>
                  <a:txBody>
                    <a:bodyPr/>
                    <a:lstStyle/>
                    <a:p>
                      <a:r>
                        <a:rPr lang="hu-HU" sz="1800" dirty="0" err="1"/>
                        <a:t>Partition</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a:t>Shard</a:t>
                      </a:r>
                      <a:r>
                        <a:rPr lang="en-IN" sz="1800"/>
                        <a:t>ing</a:t>
                      </a:r>
                      <a:endParaRPr lang="hu-HU" sz="1800" dirty="0"/>
                    </a:p>
                  </a:txBody>
                  <a:tcPr marL="91427" marR="91427" marT="45711" marB="45711"/>
                </a:tc>
                <a:extLst>
                  <a:ext uri="{0D108BD9-81ED-4DB2-BD59-A6C34878D82A}">
                    <a16:rowId xmlns:a16="http://schemas.microsoft.com/office/drawing/2014/main" xmlns="" val="10008"/>
                  </a:ext>
                </a:extLst>
              </a:tr>
            </a:tbl>
          </a:graphicData>
        </a:graphic>
      </p:graphicFrame>
      <p:sp>
        <p:nvSpPr>
          <p:cNvPr id="3" name="Jobbra nyíl 2"/>
          <p:cNvSpPr/>
          <p:nvPr/>
        </p:nvSpPr>
        <p:spPr>
          <a:xfrm>
            <a:off x="1922463" y="2009775"/>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8" name="Jobbra nyíl 7"/>
          <p:cNvSpPr/>
          <p:nvPr/>
        </p:nvSpPr>
        <p:spPr>
          <a:xfrm>
            <a:off x="1922463" y="2393950"/>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9" name="Jobbra nyíl 8"/>
          <p:cNvSpPr/>
          <p:nvPr/>
        </p:nvSpPr>
        <p:spPr>
          <a:xfrm>
            <a:off x="1922463" y="2730500"/>
            <a:ext cx="287337"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0" name="Jobbra nyíl 9"/>
          <p:cNvSpPr/>
          <p:nvPr/>
        </p:nvSpPr>
        <p:spPr>
          <a:xfrm>
            <a:off x="1922463" y="3089275"/>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1" name="Jobbra nyíl 10"/>
          <p:cNvSpPr/>
          <p:nvPr/>
        </p:nvSpPr>
        <p:spPr>
          <a:xfrm>
            <a:off x="1922463" y="3449638"/>
            <a:ext cx="287337"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2" name="Jobbra nyíl 11"/>
          <p:cNvSpPr/>
          <p:nvPr/>
        </p:nvSpPr>
        <p:spPr>
          <a:xfrm>
            <a:off x="1919288" y="3881438"/>
            <a:ext cx="288925"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4" name="Jobbra nyíl 13"/>
          <p:cNvSpPr/>
          <p:nvPr/>
        </p:nvSpPr>
        <p:spPr>
          <a:xfrm>
            <a:off x="1908175" y="4221163"/>
            <a:ext cx="287338"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5" name="Jobbra nyíl 14"/>
          <p:cNvSpPr/>
          <p:nvPr/>
        </p:nvSpPr>
        <p:spPr>
          <a:xfrm>
            <a:off x="1908175" y="4581525"/>
            <a:ext cx="287338"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3" name="Lekerekített téglalap 12"/>
          <p:cNvSpPr/>
          <p:nvPr/>
        </p:nvSpPr>
        <p:spPr>
          <a:xfrm>
            <a:off x="4572000" y="1624013"/>
            <a:ext cx="4112641" cy="451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hu-HU" sz="2000" dirty="0"/>
              <a:t>&gt; </a:t>
            </a:r>
            <a:r>
              <a:rPr lang="hu-HU" sz="2000" dirty="0" err="1"/>
              <a:t>db.user.findOne</a:t>
            </a:r>
            <a:r>
              <a:rPr lang="hu-HU" sz="2000" dirty="0"/>
              <a:t>({</a:t>
            </a:r>
            <a:r>
              <a:rPr lang="hu-HU" sz="2000" dirty="0" err="1"/>
              <a:t>age</a:t>
            </a:r>
            <a:r>
              <a:rPr lang="hu-HU" sz="2000" dirty="0"/>
              <a:t>:39})</a:t>
            </a:r>
          </a:p>
          <a:p>
            <a:pPr>
              <a:defRPr/>
            </a:pPr>
            <a:r>
              <a:rPr lang="hu-HU" sz="2000" dirty="0"/>
              <a:t>{</a:t>
            </a:r>
          </a:p>
          <a:p>
            <a:pPr>
              <a:defRPr/>
            </a:pPr>
            <a:r>
              <a:rPr lang="hu-HU" sz="2000" dirty="0"/>
              <a:t>        "_</a:t>
            </a:r>
            <a:r>
              <a:rPr lang="hu-HU" sz="2000" dirty="0" err="1"/>
              <a:t>id</a:t>
            </a:r>
            <a:r>
              <a:rPr lang="hu-HU" sz="2000" dirty="0"/>
              <a:t>" : </a:t>
            </a:r>
            <a:r>
              <a:rPr lang="hu-HU" sz="2000" dirty="0" err="1"/>
              <a:t>ObjectId</a:t>
            </a:r>
            <a:r>
              <a:rPr lang="hu-HU" sz="2000" dirty="0"/>
              <a:t>("5114e0bd42…"),</a:t>
            </a:r>
          </a:p>
          <a:p>
            <a:pPr>
              <a:defRPr/>
            </a:pPr>
            <a:r>
              <a:rPr lang="hu-HU" sz="2000" dirty="0"/>
              <a:t>        "</a:t>
            </a:r>
            <a:r>
              <a:rPr lang="hu-HU" sz="2000" dirty="0" err="1"/>
              <a:t>first</a:t>
            </a:r>
            <a:r>
              <a:rPr lang="hu-HU" sz="2000" dirty="0"/>
              <a:t>" : "John",</a:t>
            </a:r>
          </a:p>
          <a:p>
            <a:pPr>
              <a:defRPr/>
            </a:pPr>
            <a:r>
              <a:rPr lang="hu-HU" sz="2000" dirty="0"/>
              <a:t>        "</a:t>
            </a:r>
            <a:r>
              <a:rPr lang="hu-HU" sz="2000" dirty="0" err="1"/>
              <a:t>last</a:t>
            </a:r>
            <a:r>
              <a:rPr lang="hu-HU" sz="2000" dirty="0"/>
              <a:t>" : "</a:t>
            </a:r>
            <a:r>
              <a:rPr lang="hu-HU" sz="2000" dirty="0" err="1"/>
              <a:t>Doe</a:t>
            </a:r>
            <a:r>
              <a:rPr lang="hu-HU" sz="2000" dirty="0"/>
              <a:t>",</a:t>
            </a:r>
          </a:p>
          <a:p>
            <a:pPr>
              <a:defRPr/>
            </a:pPr>
            <a:r>
              <a:rPr lang="hu-HU" sz="2000" dirty="0"/>
              <a:t>        "</a:t>
            </a:r>
            <a:r>
              <a:rPr lang="hu-HU" sz="2000" dirty="0" err="1"/>
              <a:t>age</a:t>
            </a:r>
            <a:r>
              <a:rPr lang="hu-HU" sz="2000" dirty="0"/>
              <a:t>" : 39, </a:t>
            </a:r>
          </a:p>
          <a:p>
            <a:pPr>
              <a:defRPr/>
            </a:pPr>
            <a:r>
              <a:rPr lang="hu-HU" sz="2000" dirty="0"/>
              <a:t>       "</a:t>
            </a:r>
            <a:r>
              <a:rPr lang="hu-HU" sz="2000" dirty="0" err="1"/>
              <a:t>interests</a:t>
            </a:r>
            <a:r>
              <a:rPr lang="hu-HU" sz="2000" dirty="0"/>
              <a:t>" : [</a:t>
            </a:r>
          </a:p>
          <a:p>
            <a:pPr>
              <a:defRPr/>
            </a:pPr>
            <a:r>
              <a:rPr lang="hu-HU" sz="2000" dirty="0"/>
              <a:t>                "</a:t>
            </a:r>
            <a:r>
              <a:rPr lang="hu-HU" sz="2000" dirty="0" err="1"/>
              <a:t>Reading</a:t>
            </a:r>
            <a:r>
              <a:rPr lang="hu-HU" sz="2000" dirty="0"/>
              <a:t>",</a:t>
            </a:r>
          </a:p>
          <a:p>
            <a:pPr>
              <a:defRPr/>
            </a:pPr>
            <a:r>
              <a:rPr lang="hu-HU" sz="2000" dirty="0"/>
              <a:t>                "Mountain </a:t>
            </a:r>
            <a:r>
              <a:rPr lang="hu-HU" sz="2000" dirty="0" err="1"/>
              <a:t>Biking</a:t>
            </a:r>
            <a:r>
              <a:rPr lang="hu-HU" sz="2000" dirty="0"/>
              <a:t> ]</a:t>
            </a:r>
          </a:p>
          <a:p>
            <a:pPr>
              <a:defRPr/>
            </a:pPr>
            <a:r>
              <a:rPr lang="hu-HU" sz="2000" dirty="0"/>
              <a:t>       </a:t>
            </a:r>
            <a:r>
              <a:rPr lang="en-US" sz="2000" dirty="0"/>
              <a:t>"favorites": { </a:t>
            </a:r>
            <a:endParaRPr lang="hu-HU" sz="2000" dirty="0"/>
          </a:p>
          <a:p>
            <a:pPr>
              <a:defRPr/>
            </a:pPr>
            <a:r>
              <a:rPr lang="hu-HU" sz="2000" dirty="0"/>
              <a:t>               </a:t>
            </a:r>
            <a:r>
              <a:rPr lang="en-US" sz="2000" dirty="0"/>
              <a:t>"color": "Blue", </a:t>
            </a:r>
            <a:endParaRPr lang="hu-HU" sz="2000" dirty="0"/>
          </a:p>
          <a:p>
            <a:pPr>
              <a:defRPr/>
            </a:pPr>
            <a:r>
              <a:rPr lang="hu-HU" sz="2000" dirty="0"/>
              <a:t>               </a:t>
            </a:r>
            <a:r>
              <a:rPr lang="en-US" sz="2000" dirty="0"/>
              <a:t>"sport": "Soccer"} </a:t>
            </a:r>
            <a:endParaRPr lang="hu-HU" sz="2000" b="1" dirty="0"/>
          </a:p>
          <a:p>
            <a:pPr>
              <a:defRPr/>
            </a:pPr>
            <a:r>
              <a:rPr lang="hu-HU" sz="2000" dirty="0"/>
              <a:t>}</a:t>
            </a:r>
          </a:p>
        </p:txBody>
      </p:sp>
    </p:spTree>
    <p:extLst>
      <p:ext uri="{BB962C8B-B14F-4D97-AF65-F5344CB8AC3E}">
        <p14:creationId xmlns:p14="http://schemas.microsoft.com/office/powerpoint/2010/main" xmlns="" val="447360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Fast?</a:t>
            </a:r>
          </a:p>
        </p:txBody>
      </p:sp>
      <p:sp>
        <p:nvSpPr>
          <p:cNvPr id="3" name="Content Placeholder 2"/>
          <p:cNvSpPr>
            <a:spLocks noGrp="1"/>
          </p:cNvSpPr>
          <p:nvPr>
            <p:ph idx="1"/>
          </p:nvPr>
        </p:nvSpPr>
        <p:spPr>
          <a:xfrm>
            <a:off x="660896" y="1865947"/>
            <a:ext cx="7584580" cy="583108"/>
          </a:xfrm>
        </p:spPr>
        <p:txBody>
          <a:bodyPr/>
          <a:lstStyle/>
          <a:p>
            <a:r>
              <a:rPr lang="en-US" dirty="0"/>
              <a:t>For semi-structured &amp; complex relationships: Yes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a:t>
            </a:fld>
            <a:endParaRPr lang="en-US" dirty="0"/>
          </a:p>
        </p:txBody>
      </p:sp>
      <p:pic>
        <p:nvPicPr>
          <p:cNvPr id="5" name="Picture 4" descr="Screen Shot 2015-03-13 at 8.22.33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74375" y="2449056"/>
            <a:ext cx="5838015" cy="3826902"/>
          </a:xfrm>
          <a:prstGeom prst="rect">
            <a:avLst/>
          </a:prstGeom>
        </p:spPr>
      </p:pic>
    </p:spTree>
    <p:extLst>
      <p:ext uri="{BB962C8B-B14F-4D97-AF65-F5344CB8AC3E}">
        <p14:creationId xmlns:p14="http://schemas.microsoft.com/office/powerpoint/2010/main" xmlns="" val="15406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44158"/>
            <a:ext cx="7345362" cy="1019391"/>
          </a:xfrm>
        </p:spPr>
        <p:txBody>
          <a:bodyPr/>
          <a:lstStyle/>
          <a:p>
            <a:r>
              <a:rPr lang="en-US" dirty="0"/>
              <a:t>It is Growing Fast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9</a:t>
            </a:fld>
            <a:endParaRPr lang="en-US" dirty="0"/>
          </a:p>
        </p:txBody>
      </p:sp>
      <p:pic>
        <p:nvPicPr>
          <p:cNvPr id="5" name="Picture 4" descr="Screen Shot 2015-03-13 at 8.25.34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6094" y="1192132"/>
            <a:ext cx="8715427" cy="5329661"/>
          </a:xfrm>
          <a:prstGeom prst="rect">
            <a:avLst/>
          </a:prstGeom>
        </p:spPr>
      </p:pic>
    </p:spTree>
    <p:extLst>
      <p:ext uri="{BB962C8B-B14F-4D97-AF65-F5344CB8AC3E}">
        <p14:creationId xmlns:p14="http://schemas.microsoft.com/office/powerpoint/2010/main" xmlns="" val="3302006345"/>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apital">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majorFont>
      <a:minorFont>
        <a:latin typeface="Calisto MT"/>
        <a:ea typeface=""/>
        <a:cs typeface=""/>
        <a:font script="Jpan" typeface="ＭＳ 明朝"/>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Capital.thmx</Template>
  <TotalTime>4236</TotalTime>
  <Words>1392</Words>
  <Application>Microsoft Macintosh PowerPoint</Application>
  <PresentationFormat>On-screen Show (4:3)</PresentationFormat>
  <Paragraphs>280</Paragraphs>
  <Slides>52</Slides>
  <Notes>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Capital</vt:lpstr>
      <vt:lpstr>Slide 1</vt:lpstr>
      <vt:lpstr>Syllabus </vt:lpstr>
      <vt:lpstr>Slide 3</vt:lpstr>
      <vt:lpstr>MongoDB: Goal</vt:lpstr>
      <vt:lpstr>What is MongoDB ?</vt:lpstr>
      <vt:lpstr>What is MongoDB? (Cont’d)</vt:lpstr>
      <vt:lpstr>Document store</vt:lpstr>
      <vt:lpstr>Is It Fast?</vt:lpstr>
      <vt:lpstr>It is Growing Fast</vt:lpstr>
      <vt:lpstr>NoSQL: Categories</vt:lpstr>
      <vt:lpstr>Architecture of MongoDB NoSQL Database </vt:lpstr>
      <vt:lpstr>Important MongoDB Features</vt:lpstr>
      <vt:lpstr>Important MongoDB Features</vt:lpstr>
      <vt:lpstr>Data Model</vt:lpstr>
      <vt:lpstr>Data Model</vt:lpstr>
      <vt:lpstr>JSON</vt:lpstr>
      <vt:lpstr>Another Example</vt:lpstr>
      <vt:lpstr>MongoDB Model</vt:lpstr>
      <vt:lpstr>MongoDB Model</vt:lpstr>
      <vt:lpstr>Example Document in MongoDB</vt:lpstr>
      <vt:lpstr>No Defined Schema  (Schema-free Or Schema-less)</vt:lpstr>
      <vt:lpstr>Data Model Comparison Relational DB vs. NoSQL</vt:lpstr>
      <vt:lpstr>Slide 23</vt:lpstr>
      <vt:lpstr>Key-Value Data Model</vt:lpstr>
      <vt:lpstr>Relational Data Model</vt:lpstr>
      <vt:lpstr>Document Data Model</vt:lpstr>
      <vt:lpstr>Tradeoff: Normalization vs. Easy Usage</vt:lpstr>
      <vt:lpstr>Complex Join Queries</vt:lpstr>
      <vt:lpstr>No Joins in MongoDB</vt:lpstr>
      <vt:lpstr>Updates &amp; Querying</vt:lpstr>
      <vt:lpstr>Must Practice It</vt:lpstr>
      <vt:lpstr>CRUD</vt:lpstr>
      <vt:lpstr>CRUD Examples</vt:lpstr>
      <vt:lpstr>Examples</vt:lpstr>
      <vt:lpstr>Insertion</vt:lpstr>
      <vt:lpstr>Multi-Document Insertion (Use of Arrays)</vt:lpstr>
      <vt:lpstr>Multi-Document Insertion  (Bulk Operation)</vt:lpstr>
      <vt:lpstr>Deletion (Remove Operation)</vt:lpstr>
      <vt:lpstr>Update</vt:lpstr>
      <vt:lpstr>Update (Cont’d)</vt:lpstr>
      <vt:lpstr>Replace a document</vt:lpstr>
      <vt:lpstr>Insert or Replace</vt:lpstr>
      <vt:lpstr>Sharding in Mongo DB</vt:lpstr>
      <vt:lpstr>Basic of Sharding</vt:lpstr>
      <vt:lpstr>Sharding Architecture</vt:lpstr>
      <vt:lpstr>Primary &amp; Secondary Shards</vt:lpstr>
      <vt:lpstr>Slide 47</vt:lpstr>
      <vt:lpstr>Sharded Cluster</vt:lpstr>
      <vt:lpstr>Sharded Cluster</vt:lpstr>
      <vt:lpstr>Sharded Cluster</vt:lpstr>
      <vt:lpstr>Advantages of Sharding</vt:lpstr>
      <vt:lpstr>Map/Reduce</vt:lpstr>
    </vt:vector>
  </TitlesOfParts>
  <Company>WPI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Eltabakh</dc:creator>
  <cp:lastModifiedBy>Raghavendra</cp:lastModifiedBy>
  <cp:revision>478</cp:revision>
  <dcterms:created xsi:type="dcterms:W3CDTF">2013-01-13T20:33:29Z</dcterms:created>
  <dcterms:modified xsi:type="dcterms:W3CDTF">2022-12-11T10:15:09Z</dcterms:modified>
</cp:coreProperties>
</file>